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7FB544"/>
    <a:srgbClr val="00AE6E"/>
    <a:srgbClr val="00774C"/>
    <a:srgbClr val="00D28D"/>
    <a:srgbClr val="00D2CE"/>
    <a:srgbClr val="E6E6E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19"/>
    <p:restoredTop sz="96405"/>
  </p:normalViewPr>
  <p:slideViewPr>
    <p:cSldViewPr snapToGrid="0">
      <p:cViewPr>
        <p:scale>
          <a:sx n="85" d="100"/>
          <a:sy n="85" d="100"/>
        </p:scale>
        <p:origin x="-192" y="-1093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10/10/25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10/10/25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10/10/25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10/10/25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pp.smartsheetgov.com/dashboards/vq6rFgXgVH8pm8J59XCW4fpPwHv3mMg25pCPwRC1"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archive.stsci.edu/hlsp/opal" TargetMode="External"/><Relationship Id="rId4" Type="http://schemas.openxmlformats.org/officeDocument/2006/relationships/image" Target="../media/image3.png"/><Relationship Id="rId9" Type="http://schemas.openxmlformats.org/officeDocument/2006/relationships/hyperlink" Target="mailto:ali.hyder@jpl.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8873-7BE3-45BF-B66F-E5A39CF5F513}"/>
              </a:ext>
            </a:extLst>
          </p:cNvPr>
          <p:cNvSpPr>
            <a:spLocks noGrp="1"/>
          </p:cNvSpPr>
          <p:nvPr>
            <p:ph type="title"/>
          </p:nvPr>
        </p:nvSpPr>
        <p:spPr>
          <a:xfrm>
            <a:off x="1508757" y="1162057"/>
            <a:ext cx="18928080" cy="925279"/>
          </a:xfrm>
        </p:spPr>
        <p:txBody>
          <a:bodyPr anchor="t">
            <a:normAutofit fontScale="90000"/>
          </a:bodyPr>
          <a:lstStyle/>
          <a:p>
            <a:r>
              <a:rPr lang="en-US" sz="6000" dirty="0">
                <a:latin typeface="Arial" panose="020B0604020202020204" pitchFamily="34" charset="0"/>
                <a:ea typeface="Inter" panose="02000503000000020004" pitchFamily="2" charset="0"/>
                <a:cs typeface="Arial" panose="020B0604020202020204" pitchFamily="34" charset="0"/>
              </a:rPr>
              <a:t>2025 RPD Poster Template Guidelines</a:t>
            </a:r>
            <a:br>
              <a:rPr lang="en-US" sz="6000" dirty="0">
                <a:latin typeface="Arial" panose="020B0604020202020204" pitchFamily="34" charset="0"/>
                <a:ea typeface="Inter" panose="02000503000000020004" pitchFamily="2" charset="0"/>
                <a:cs typeface="Arial" panose="020B0604020202020204" pitchFamily="34" charset="0"/>
              </a:rPr>
            </a:br>
            <a:br>
              <a:rPr lang="en-US" sz="6000" dirty="0">
                <a:latin typeface="Arial" panose="020B0604020202020204" pitchFamily="34" charset="0"/>
                <a:ea typeface="Inter" panose="02000503000000020004" pitchFamily="2" charset="0"/>
                <a:cs typeface="Arial" panose="020B0604020202020204" pitchFamily="34" charset="0"/>
              </a:rPr>
            </a:br>
            <a:endParaRPr lang="en-US" sz="2200" dirty="0"/>
          </a:p>
        </p:txBody>
      </p:sp>
      <p:sp>
        <p:nvSpPr>
          <p:cNvPr id="3" name="STEP 1…">
            <a:extLst>
              <a:ext uri="{FF2B5EF4-FFF2-40B4-BE49-F238E27FC236}">
                <a16:creationId xmlns:a16="http://schemas.microsoft.com/office/drawing/2014/main" id="{D19DEE57-A164-4073-896C-313500969CE8}"/>
              </a:ext>
            </a:extLst>
          </p:cNvPr>
          <p:cNvSpPr txBox="1"/>
          <p:nvPr/>
        </p:nvSpPr>
        <p:spPr>
          <a:xfrm>
            <a:off x="1508757" y="2682328"/>
            <a:ext cx="13252269" cy="875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dirty="0">
                <a:latin typeface="Arial" panose="020B0604020202020204" pitchFamily="34" charset="0"/>
                <a:ea typeface="Inter" panose="02000503000000020004" pitchFamily="2" charset="0"/>
                <a:cs typeface="Arial" panose="020B0604020202020204" pitchFamily="34" charset="0"/>
              </a:rPr>
              <a:t>Fill out information in top header area: </a:t>
            </a:r>
            <a:endParaRPr sz="4000" b="1" dirty="0">
              <a:latin typeface="Arial" panose="020B0604020202020204" pitchFamily="34" charset="0"/>
              <a:ea typeface="Inter" panose="02000503000000020004" pitchFamily="2" charset="0"/>
              <a:cs typeface="Arial" panose="020B0604020202020204" pitchFamily="34" charset="0"/>
            </a:endParaRPr>
          </a:p>
        </p:txBody>
      </p:sp>
      <p:sp>
        <p:nvSpPr>
          <p:cNvPr id="6" name="TextBox 5">
            <a:extLst>
              <a:ext uri="{FF2B5EF4-FFF2-40B4-BE49-F238E27FC236}">
                <a16:creationId xmlns:a16="http://schemas.microsoft.com/office/drawing/2014/main" id="{DCBEFC8C-F182-45E3-B909-DDCBAB61B8A4}"/>
              </a:ext>
            </a:extLst>
          </p:cNvPr>
          <p:cNvSpPr txBox="1"/>
          <p:nvPr/>
        </p:nvSpPr>
        <p:spPr>
          <a:xfrm>
            <a:off x="1508757" y="3659806"/>
            <a:ext cx="19391814" cy="6801862"/>
          </a:xfrm>
          <a:prstGeom prst="rect">
            <a:avLst/>
          </a:prstGeom>
          <a:noFill/>
        </p:spPr>
        <p:txBody>
          <a:bodyPr wrap="square" rtlCol="0">
            <a:spAutoFit/>
          </a:bodyPr>
          <a:lstStyle/>
          <a:p>
            <a:pPr marL="571500" indent="-571500">
              <a:buFont typeface="Arial" panose="020B0604020202020204" pitchFamily="34" charset="0"/>
              <a:buChar char="•"/>
            </a:pPr>
            <a:r>
              <a:rPr lang="en-US" sz="3600" dirty="0"/>
              <a:t>Poster Title</a:t>
            </a:r>
          </a:p>
          <a:p>
            <a:pPr marL="571500" indent="-571500">
              <a:buFont typeface="Arial" panose="020B0604020202020204" pitchFamily="34" charset="0"/>
              <a:buChar char="•"/>
            </a:pPr>
            <a:r>
              <a:rPr lang="en-US" sz="3600" dirty="0"/>
              <a:t>Your name, section number, and your postdoc job title (see list below)</a:t>
            </a:r>
          </a:p>
          <a:p>
            <a:pPr marL="1028700" lvl="1" indent="-571500">
              <a:buFont typeface="Wingdings" panose="05000000000000000000" pitchFamily="2" charset="2"/>
              <a:buChar char="q"/>
            </a:pPr>
            <a:r>
              <a:rPr lang="en-US" sz="3600" dirty="0"/>
              <a:t>If you are a JPL postdoc employee, please use job title: JPL Postdoctoral Fellow</a:t>
            </a:r>
          </a:p>
          <a:p>
            <a:pPr marL="1028700" lvl="1" indent="-571500">
              <a:buFont typeface="Wingdings" panose="05000000000000000000" pitchFamily="2" charset="2"/>
              <a:buChar char="q"/>
            </a:pPr>
            <a:r>
              <a:rPr lang="en-US" sz="3600" dirty="0"/>
              <a:t>If you are an NPP Fellow, please use job title: NASA Postdoctoral Fellow</a:t>
            </a:r>
          </a:p>
          <a:p>
            <a:pPr marL="1028700" lvl="1" indent="-571500">
              <a:buFont typeface="Wingdings" panose="05000000000000000000" pitchFamily="2" charset="2"/>
              <a:buChar char="q"/>
            </a:pPr>
            <a:r>
              <a:rPr lang="en-US" sz="3600" dirty="0"/>
              <a:t>If you are a Visiting postdoc, please use job title:  Visiting Postdoctoral Scholar</a:t>
            </a:r>
          </a:p>
          <a:p>
            <a:pPr marL="1028700" lvl="1" indent="-571500">
              <a:buFont typeface="Wingdings" panose="05000000000000000000" pitchFamily="2" charset="2"/>
              <a:buChar char="q"/>
            </a:pPr>
            <a:r>
              <a:rPr lang="en-US" sz="3600" dirty="0"/>
              <a:t>If you are a JIFRESSE postdoc, please use job title: JIFRESSE/UCLA Postdoc</a:t>
            </a:r>
          </a:p>
          <a:p>
            <a:pPr marL="571500" indent="-571500">
              <a:buFont typeface="Arial" panose="020B0604020202020204" pitchFamily="34" charset="0"/>
              <a:buChar char="•"/>
            </a:pPr>
            <a:r>
              <a:rPr lang="en-US" sz="3600" dirty="0"/>
              <a:t>Your section number</a:t>
            </a:r>
          </a:p>
          <a:p>
            <a:pPr marL="571500" indent="-571500">
              <a:buFont typeface="Arial" panose="020B0604020202020204" pitchFamily="34" charset="0"/>
              <a:buChar char="•"/>
            </a:pPr>
            <a:r>
              <a:rPr lang="en-US" sz="3600" dirty="0"/>
              <a:t>Your advisor’s name and other collaborators and their section numbers</a:t>
            </a:r>
          </a:p>
          <a:p>
            <a:pPr marL="571500" indent="-571500">
              <a:buFont typeface="Arial" panose="020B0604020202020204" pitchFamily="34" charset="0"/>
              <a:buChar char="•"/>
            </a:pPr>
            <a:endParaRPr lang="en-US" sz="3600" dirty="0"/>
          </a:p>
          <a:p>
            <a:r>
              <a:rPr lang="en-US" sz="3600" b="1" dirty="0"/>
              <a:t>NOTE: Do not change the header (green) color as it is meant to highlight the postdoc posters during the event.  </a:t>
            </a:r>
          </a:p>
          <a:p>
            <a:endParaRPr lang="en-US" sz="4000" dirty="0"/>
          </a:p>
        </p:txBody>
      </p:sp>
      <p:sp>
        <p:nvSpPr>
          <p:cNvPr id="7" name="STEP 1…">
            <a:extLst>
              <a:ext uri="{FF2B5EF4-FFF2-40B4-BE49-F238E27FC236}">
                <a16:creationId xmlns:a16="http://schemas.microsoft.com/office/drawing/2014/main" id="{4228595D-57F3-4517-BF47-652D788754A1}"/>
              </a:ext>
            </a:extLst>
          </p:cNvPr>
          <p:cNvSpPr txBox="1"/>
          <p:nvPr/>
        </p:nvSpPr>
        <p:spPr>
          <a:xfrm>
            <a:off x="1508756" y="10327124"/>
            <a:ext cx="13252269" cy="875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dirty="0">
                <a:latin typeface="Arial" panose="020B0604020202020204" pitchFamily="34" charset="0"/>
                <a:ea typeface="Inter" panose="02000503000000020004" pitchFamily="2" charset="0"/>
                <a:cs typeface="Arial" panose="020B0604020202020204" pitchFamily="34" charset="0"/>
              </a:rPr>
              <a:t>Content Area:</a:t>
            </a:r>
          </a:p>
        </p:txBody>
      </p:sp>
      <p:sp>
        <p:nvSpPr>
          <p:cNvPr id="8" name="TextBox 7">
            <a:extLst>
              <a:ext uri="{FF2B5EF4-FFF2-40B4-BE49-F238E27FC236}">
                <a16:creationId xmlns:a16="http://schemas.microsoft.com/office/drawing/2014/main" id="{79983C0C-3F71-4D81-9032-44B4E6CF36B8}"/>
              </a:ext>
            </a:extLst>
          </p:cNvPr>
          <p:cNvSpPr txBox="1"/>
          <p:nvPr/>
        </p:nvSpPr>
        <p:spPr>
          <a:xfrm>
            <a:off x="1508757" y="24876762"/>
            <a:ext cx="19391814" cy="6247864"/>
          </a:xfrm>
          <a:prstGeom prst="rect">
            <a:avLst/>
          </a:prstGeom>
          <a:noFill/>
        </p:spPr>
        <p:txBody>
          <a:bodyPr wrap="square" rtlCol="0">
            <a:spAutoFit/>
          </a:bodyPr>
          <a:lstStyle/>
          <a:p>
            <a:r>
              <a:rPr lang="en-US" sz="3600" dirty="0"/>
              <a:t>Gray Box to the right:</a:t>
            </a:r>
          </a:p>
          <a:p>
            <a:pPr marL="571500" indent="-571500">
              <a:buFont typeface="Arial" panose="020B0604020202020204" pitchFamily="34" charset="0"/>
              <a:buChar char="•"/>
            </a:pPr>
            <a:r>
              <a:rPr lang="en-US" sz="3600" dirty="0"/>
              <a:t>Add publications relevant to the work being presented. If no publications yet, indicate manuscripts in prep or submitted.</a:t>
            </a:r>
          </a:p>
          <a:p>
            <a:pPr marL="571500" indent="-571500">
              <a:buFont typeface="Arial" panose="020B0604020202020204" pitchFamily="34" charset="0"/>
              <a:buChar char="•"/>
            </a:pPr>
            <a:r>
              <a:rPr lang="en-US" sz="3600" dirty="0"/>
              <a:t>Add your contact information</a:t>
            </a:r>
          </a:p>
          <a:p>
            <a:endParaRPr lang="en-US" sz="3600" dirty="0"/>
          </a:p>
          <a:p>
            <a:r>
              <a:rPr lang="en-US" sz="3600" dirty="0"/>
              <a:t>To the left:</a:t>
            </a:r>
          </a:p>
          <a:p>
            <a:pPr marL="571500" indent="-571500">
              <a:buFont typeface="Arial" panose="020B0604020202020204" pitchFamily="34" charset="0"/>
              <a:buChar char="•"/>
            </a:pPr>
            <a:r>
              <a:rPr lang="en-US" sz="3600" dirty="0"/>
              <a:t>Add your Poster Number (refer to the </a:t>
            </a:r>
            <a:r>
              <a:rPr lang="en-US" sz="3600" dirty="0">
                <a:hlinkClick r:id="rId2"/>
              </a:rPr>
              <a:t>list</a:t>
            </a:r>
            <a:r>
              <a:rPr lang="en-US" sz="3600" dirty="0"/>
              <a:t> from the Postdoc Office, or to email received upon signing up  (sent from Smartsheet, check your spam folder))</a:t>
            </a:r>
          </a:p>
          <a:p>
            <a:endParaRPr lang="en-US" sz="3600" dirty="0"/>
          </a:p>
          <a:p>
            <a:r>
              <a:rPr lang="en-US" sz="3600" dirty="0"/>
              <a:t>NOTE: Do not remove the copyright and NASA/JPL notations.</a:t>
            </a:r>
          </a:p>
          <a:p>
            <a:pPr marL="571500" indent="-571500">
              <a:buFont typeface="Arial" panose="020B0604020202020204" pitchFamily="34" charset="0"/>
              <a:buChar char="•"/>
            </a:pPr>
            <a:endParaRPr lang="en-US" sz="4000" dirty="0"/>
          </a:p>
        </p:txBody>
      </p:sp>
      <p:sp>
        <p:nvSpPr>
          <p:cNvPr id="9" name="STEP 1…">
            <a:extLst>
              <a:ext uri="{FF2B5EF4-FFF2-40B4-BE49-F238E27FC236}">
                <a16:creationId xmlns:a16="http://schemas.microsoft.com/office/drawing/2014/main" id="{600782D4-133E-44AB-8008-844A725AFDBC}"/>
              </a:ext>
            </a:extLst>
          </p:cNvPr>
          <p:cNvSpPr txBox="1"/>
          <p:nvPr/>
        </p:nvSpPr>
        <p:spPr>
          <a:xfrm>
            <a:off x="1508757" y="23975184"/>
            <a:ext cx="13252269" cy="875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dirty="0">
                <a:latin typeface="Arial" panose="020B0604020202020204" pitchFamily="34" charset="0"/>
                <a:ea typeface="Inter" panose="02000503000000020004" pitchFamily="2" charset="0"/>
                <a:cs typeface="Arial" panose="020B0604020202020204" pitchFamily="34" charset="0"/>
              </a:rPr>
              <a:t>Footer Area:</a:t>
            </a:r>
          </a:p>
        </p:txBody>
      </p:sp>
      <p:sp>
        <p:nvSpPr>
          <p:cNvPr id="10" name="TextBox 9">
            <a:extLst>
              <a:ext uri="{FF2B5EF4-FFF2-40B4-BE49-F238E27FC236}">
                <a16:creationId xmlns:a16="http://schemas.microsoft.com/office/drawing/2014/main" id="{A0BD9A83-3BAE-43E3-BA08-64A8E1131C63}"/>
              </a:ext>
            </a:extLst>
          </p:cNvPr>
          <p:cNvSpPr txBox="1"/>
          <p:nvPr/>
        </p:nvSpPr>
        <p:spPr>
          <a:xfrm>
            <a:off x="1508756" y="11285079"/>
            <a:ext cx="18227043" cy="12895838"/>
          </a:xfrm>
          <a:prstGeom prst="rect">
            <a:avLst/>
          </a:prstGeom>
          <a:noFill/>
        </p:spPr>
        <p:txBody>
          <a:bodyPr wrap="square" rtlCol="0">
            <a:spAutoFit/>
          </a:bodyPr>
          <a:lstStyle/>
          <a:p>
            <a:r>
              <a:rPr lang="en-US" sz="3600" dirty="0"/>
              <a:t>Be mindful of the judging criteria:</a:t>
            </a:r>
          </a:p>
          <a:p>
            <a:pPr marL="571500" indent="-571500">
              <a:buFont typeface="Arial" panose="020B0604020202020204" pitchFamily="34" charset="0"/>
              <a:buChar char="•"/>
            </a:pPr>
            <a:r>
              <a:rPr lang="en-US" sz="3600" b="1" dirty="0"/>
              <a:t>Original research contribution</a:t>
            </a:r>
          </a:p>
          <a:p>
            <a:pPr marL="1028700" lvl="1" indent="-571500">
              <a:buFont typeface="Courier New" panose="02070309020205020404" pitchFamily="49" charset="0"/>
              <a:buChar char="o"/>
            </a:pPr>
            <a:r>
              <a:rPr lang="en-US" sz="3600" dirty="0"/>
              <a:t>Does the poster clearly explain the postdoc’s individual contribution to the research? Specifically, where the postdoc’s research fits within the framework of the larger team project.</a:t>
            </a:r>
          </a:p>
          <a:p>
            <a:pPr marL="1028700" lvl="1" indent="-571500">
              <a:buFont typeface="Courier New" panose="02070309020205020404" pitchFamily="49" charset="0"/>
              <a:buChar char="o"/>
            </a:pPr>
            <a:r>
              <a:rPr lang="en-US" sz="3600" dirty="0"/>
              <a:t>Does the research contain novel concepts, theoretical frameworks, methods, or devices?</a:t>
            </a:r>
          </a:p>
          <a:p>
            <a:pPr marL="1028700" lvl="1" indent="-571500">
              <a:buFont typeface="Courier New" panose="02070309020205020404" pitchFamily="49" charset="0"/>
              <a:buChar char="o"/>
            </a:pPr>
            <a:r>
              <a:rPr lang="en-US" sz="3600" dirty="0"/>
              <a:t>Does the presenter's research offer the potential to introduce novel contribution or </a:t>
            </a:r>
            <a:r>
              <a:rPr lang="en-US" sz="3600" i="0" dirty="0">
                <a:effectLst/>
              </a:rPr>
              <a:t>advancements</a:t>
            </a:r>
            <a:r>
              <a:rPr lang="en-US" sz="3600" dirty="0"/>
              <a:t> to the field?</a:t>
            </a:r>
          </a:p>
          <a:p>
            <a:pPr marL="571500" indent="-571500">
              <a:buFont typeface="Arial" panose="020B0604020202020204" pitchFamily="34" charset="0"/>
              <a:buChar char="•"/>
            </a:pPr>
            <a:r>
              <a:rPr lang="en-US" sz="3600" b="1" dirty="0"/>
              <a:t>Communication</a:t>
            </a:r>
          </a:p>
          <a:p>
            <a:pPr marL="1028700" lvl="1" indent="-571500">
              <a:buFont typeface="Courier New" panose="02070309020205020404" pitchFamily="49" charset="0"/>
              <a:buChar char="o"/>
            </a:pPr>
            <a:r>
              <a:rPr lang="en-US" sz="3600" dirty="0"/>
              <a:t>Does the poster clearly convey the research's motivation and its alignment with broader JPL/NASA objectives? For example: What are the long-term goals of this work? If this research is successful, what JPL-relevant science/technology does this work enable? </a:t>
            </a:r>
          </a:p>
          <a:p>
            <a:pPr marL="1028700" lvl="1" indent="-571500">
              <a:buFont typeface="Courier New" panose="02070309020205020404" pitchFamily="49" charset="0"/>
              <a:buChar char="o"/>
            </a:pPr>
            <a:r>
              <a:rPr lang="en-US" sz="3600" dirty="0"/>
              <a:t>Does the poster outline a comprehensive plan for sharing this research with the wider community beyond JPL? Is there a clear strategy to showcase the work's significance?</a:t>
            </a:r>
          </a:p>
          <a:p>
            <a:pPr marL="1028700" lvl="1" indent="-571500">
              <a:buFont typeface="Courier New" panose="02070309020205020404" pitchFamily="49" charset="0"/>
              <a:buChar char="o"/>
            </a:pPr>
            <a:r>
              <a:rPr lang="en-US" sz="3600" i="0" dirty="0">
                <a:effectLst/>
              </a:rPr>
              <a:t>Is the poster succinct, yet comprehensive, designed to cater to an audience with varying levels of expertise? Can an individual from a different discipline easily comprehend the content?</a:t>
            </a:r>
            <a:endParaRPr lang="en-US" sz="3600" dirty="0"/>
          </a:p>
          <a:p>
            <a:pPr marL="571500" indent="-571500">
              <a:buFont typeface="Arial" panose="020B0604020202020204" pitchFamily="34" charset="0"/>
              <a:buChar char="•"/>
            </a:pPr>
            <a:r>
              <a:rPr lang="en-US" sz="3600" b="1" dirty="0"/>
              <a:t>Clarity of presentation</a:t>
            </a:r>
          </a:p>
          <a:p>
            <a:pPr marL="1028700" lvl="1" indent="-571500">
              <a:buFont typeface="Courier New" panose="02070309020205020404" pitchFamily="49" charset="0"/>
              <a:buChar char="o"/>
            </a:pPr>
            <a:r>
              <a:rPr lang="en-US" sz="3600" dirty="0"/>
              <a:t>Are the components of the poster organized in a logical flow, guiding the reader from background information to the research's significance?</a:t>
            </a:r>
          </a:p>
          <a:p>
            <a:pPr marL="1028700" lvl="1" indent="-571500">
              <a:buFont typeface="Courier New" panose="02070309020205020404" pitchFamily="49" charset="0"/>
              <a:buChar char="o"/>
            </a:pPr>
            <a:r>
              <a:rPr lang="en-US" sz="3600" dirty="0"/>
              <a:t>Are the components of the poster balanced across the poster, ensuring an even representation of components without overwhelming or underrepresenting any section?</a:t>
            </a:r>
            <a:br>
              <a:rPr lang="en-US" sz="4000" dirty="0"/>
            </a:br>
            <a:endParaRPr lang="en-US" sz="4000" dirty="0"/>
          </a:p>
        </p:txBody>
      </p:sp>
    </p:spTree>
    <p:extLst>
      <p:ext uri="{BB962C8B-B14F-4D97-AF65-F5344CB8AC3E}">
        <p14:creationId xmlns:p14="http://schemas.microsoft.com/office/powerpoint/2010/main" val="184575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00" descr="Chart, box and whisker chart&#10;&#10;AI-generated content may be incorrect.">
            <a:extLst>
              <a:ext uri="{FF2B5EF4-FFF2-40B4-BE49-F238E27FC236}">
                <a16:creationId xmlns:a16="http://schemas.microsoft.com/office/drawing/2014/main" id="{813DAC29-F391-817E-2F7A-0240DD326723}"/>
              </a:ext>
            </a:extLst>
          </p:cNvPr>
          <p:cNvPicPr>
            <a:picLocks noChangeAspect="1"/>
          </p:cNvPicPr>
          <p:nvPr/>
        </p:nvPicPr>
        <p:blipFill>
          <a:blip r:embed="rId2"/>
          <a:stretch>
            <a:fillRect/>
          </a:stretch>
        </p:blipFill>
        <p:spPr>
          <a:xfrm>
            <a:off x="258591" y="25391601"/>
            <a:ext cx="10102601" cy="3385285"/>
          </a:xfrm>
          <a:prstGeom prst="rect">
            <a:avLst/>
          </a:prstGeom>
        </p:spPr>
      </p:pic>
      <p:pic>
        <p:nvPicPr>
          <p:cNvPr id="68" name="Picture 67" descr="Diagram, schematic&#10;&#10;AI-generated content may be incorrect.">
            <a:extLst>
              <a:ext uri="{FF2B5EF4-FFF2-40B4-BE49-F238E27FC236}">
                <a16:creationId xmlns:a16="http://schemas.microsoft.com/office/drawing/2014/main" id="{1135EC78-03B5-8C9E-66D4-8C527A16E4DA}"/>
              </a:ext>
            </a:extLst>
          </p:cNvPr>
          <p:cNvPicPr>
            <a:picLocks noChangeAspect="1"/>
          </p:cNvPicPr>
          <p:nvPr/>
        </p:nvPicPr>
        <p:blipFill>
          <a:blip r:embed="rId3"/>
          <a:stretch>
            <a:fillRect/>
          </a:stretch>
        </p:blipFill>
        <p:spPr>
          <a:xfrm>
            <a:off x="10187357" y="11927850"/>
            <a:ext cx="11596341" cy="6119839"/>
          </a:xfrm>
          <a:prstGeom prst="rect">
            <a:avLst/>
          </a:prstGeom>
        </p:spPr>
      </p:pic>
      <p:sp>
        <p:nvSpPr>
          <p:cNvPr id="35" name="Rectangle 34">
            <a:extLst>
              <a:ext uri="{FF2B5EF4-FFF2-40B4-BE49-F238E27FC236}">
                <a16:creationId xmlns:a16="http://schemas.microsoft.com/office/drawing/2014/main" id="{82626DEE-4012-0E9F-189A-688A9AB7E56B}"/>
              </a:ext>
            </a:extLst>
          </p:cNvPr>
          <p:cNvSpPr/>
          <p:nvPr/>
        </p:nvSpPr>
        <p:spPr>
          <a:xfrm>
            <a:off x="410454" y="7826291"/>
            <a:ext cx="9527200" cy="4134991"/>
          </a:xfrm>
          <a:prstGeom prst="rect">
            <a:avLst/>
          </a:prstGeom>
          <a:solidFill>
            <a:schemeClr val="accent5">
              <a:lumMod val="50000"/>
              <a:alpha val="75000"/>
            </a:schemeClr>
          </a:solidFill>
          <a:ln w="254000" cmpd="tri">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34" dirty="0">
              <a:solidFill>
                <a:schemeClr val="accent3">
                  <a:lumMod val="75000"/>
                </a:schemeClr>
              </a:solidFill>
              <a:highlight>
                <a:srgbClr val="C0C0C0"/>
              </a:highlight>
            </a:endParaRPr>
          </a:p>
        </p:txBody>
      </p:sp>
      <p:sp>
        <p:nvSpPr>
          <p:cNvPr id="36" name="TextBox 35">
            <a:extLst>
              <a:ext uri="{FF2B5EF4-FFF2-40B4-BE49-F238E27FC236}">
                <a16:creationId xmlns:a16="http://schemas.microsoft.com/office/drawing/2014/main" id="{1161BEB9-C061-2308-8CFC-195199E10074}"/>
              </a:ext>
            </a:extLst>
          </p:cNvPr>
          <p:cNvSpPr txBox="1"/>
          <p:nvPr/>
        </p:nvSpPr>
        <p:spPr>
          <a:xfrm>
            <a:off x="576560" y="8610929"/>
            <a:ext cx="9063623" cy="3046988"/>
          </a:xfrm>
          <a:prstGeom prst="rect">
            <a:avLst/>
          </a:prstGeom>
          <a:noFill/>
        </p:spPr>
        <p:txBody>
          <a:bodyPr wrap="square" rtlCol="0">
            <a:spAutoFit/>
          </a:bodyPr>
          <a:lstStyle/>
          <a:p>
            <a:pPr algn="just"/>
            <a:r>
              <a:rPr lang="en-US" sz="2400" dirty="0">
                <a:solidFill>
                  <a:schemeClr val="bg1"/>
                </a:solidFill>
                <a:latin typeface="Gill Sans" panose="020B0502020104020203" pitchFamily="34" charset="-79"/>
                <a:cs typeface="Gill Sans" panose="020B0502020104020203" pitchFamily="34" charset="-79"/>
              </a:rPr>
              <a:t>Jupiter’s atmospheric circulation is dominated by strong zonal jets that occupy much of the equatorial and temperate regions up to about ±60˚ in latitude. They play an important role in shaping the tropospheric weather dynamics, and facilitate the zonal mixing of trace species and aerosols. Observations of the temporal and spatial variations of these zonal winds can help inform general circulation models (GCMs) that aim to simulate the interplay of instabilities integral to these zonal flows, facilitating our understanding of gas giant atmospheres.</a:t>
            </a:r>
          </a:p>
        </p:txBody>
      </p:sp>
      <p:sp>
        <p:nvSpPr>
          <p:cNvPr id="4" name="Rectangle 3">
            <a:extLst>
              <a:ext uri="{FF2B5EF4-FFF2-40B4-BE49-F238E27FC236}">
                <a16:creationId xmlns:a16="http://schemas.microsoft.com/office/drawing/2014/main" id="{204185AC-9F19-D1B5-3E2C-C165D877F433}"/>
              </a:ext>
            </a:extLst>
          </p:cNvPr>
          <p:cNvSpPr/>
          <p:nvPr/>
        </p:nvSpPr>
        <p:spPr>
          <a:xfrm>
            <a:off x="0" y="2024177"/>
            <a:ext cx="21945600" cy="54053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2CE"/>
              </a:solidFill>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5109124" y="30168787"/>
            <a:ext cx="12415511" cy="261327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696311" y="3435662"/>
            <a:ext cx="18552977" cy="1938992"/>
          </a:xfrm>
          <a:prstGeom prst="rect">
            <a:avLst/>
          </a:prstGeom>
          <a:noFill/>
        </p:spPr>
        <p:txBody>
          <a:bodyPr wrap="square" rtlCol="0">
            <a:spAutoFit/>
          </a:bodyPr>
          <a:lstStyle/>
          <a:p>
            <a:pPr algn="ctr"/>
            <a:r>
              <a:rPr lang="en-US" sz="6000" b="1" dirty="0">
                <a:latin typeface="Arial Black" panose="020B0604020202020204" pitchFamily="34" charset="0"/>
                <a:ea typeface="Ayuthaya" pitchFamily="2" charset="-34"/>
                <a:cs typeface="Arial Black" panose="020B0604020202020204" pitchFamily="34" charset="0"/>
              </a:rPr>
              <a:t>Deriving Jupiter's Zonal Winds using an </a:t>
            </a:r>
            <a:r>
              <a:rPr lang="en-US" sz="6000" b="1" dirty="0">
                <a:solidFill>
                  <a:srgbClr val="0070C0"/>
                </a:solidFill>
                <a:latin typeface="Arial Black" panose="020B0604020202020204" pitchFamily="34" charset="0"/>
                <a:ea typeface="Ayuthaya" pitchFamily="2" charset="-34"/>
                <a:cs typeface="Arial Black" panose="020B0604020202020204" pitchFamily="34" charset="0"/>
              </a:rPr>
              <a:t>Anti-Cloud Tracking </a:t>
            </a:r>
            <a:r>
              <a:rPr lang="en-US" sz="6000" b="1" dirty="0">
                <a:latin typeface="Arial Black" panose="020B0604020202020204" pitchFamily="34" charset="0"/>
                <a:ea typeface="Ayuthaya" pitchFamily="2" charset="-34"/>
                <a:cs typeface="Arial Black" panose="020B0604020202020204" pitchFamily="34" charset="0"/>
              </a:rPr>
              <a:t>Method</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5255462"/>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Ali Hyder (Section 32, NASA Postdoctoral Fellow)</a:t>
            </a:r>
          </a:p>
          <a:p>
            <a:pPr algn="ctr"/>
            <a:r>
              <a:rPr lang="en-US" sz="4000" b="1" dirty="0">
                <a:solidFill>
                  <a:schemeClr val="bg1"/>
                </a:solidFill>
                <a:latin typeface="Arial" panose="020B0604020202020204" pitchFamily="34" charset="0"/>
                <a:ea typeface="Ayuthaya" pitchFamily="2" charset="-34"/>
                <a:cs typeface="Arial" panose="020B0604020202020204" pitchFamily="34" charset="0"/>
              </a:rPr>
              <a:t>G. Orton</a:t>
            </a:r>
            <a:r>
              <a:rPr lang="en-US" sz="4000" b="1" baseline="30000" dirty="0">
                <a:solidFill>
                  <a:schemeClr val="bg1"/>
                </a:solidFill>
                <a:latin typeface="Arial" panose="020B0604020202020204" pitchFamily="34" charset="0"/>
                <a:ea typeface="Ayuthaya" pitchFamily="2" charset="-34"/>
                <a:cs typeface="Arial" panose="020B0604020202020204" pitchFamily="34" charset="0"/>
              </a:rPr>
              <a:t>1</a:t>
            </a:r>
            <a:r>
              <a:rPr lang="en-US" sz="4000" b="1" dirty="0">
                <a:solidFill>
                  <a:schemeClr val="bg1"/>
                </a:solidFill>
                <a:latin typeface="Arial" panose="020B0604020202020204" pitchFamily="34" charset="0"/>
                <a:ea typeface="Ayuthaya" pitchFamily="2" charset="-34"/>
                <a:cs typeface="Arial" panose="020B0604020202020204" pitchFamily="34" charset="0"/>
              </a:rPr>
              <a:t>, J. Sinclair</a:t>
            </a:r>
            <a:r>
              <a:rPr lang="en-US" sz="4000" b="1" baseline="30000" dirty="0">
                <a:solidFill>
                  <a:schemeClr val="bg1"/>
                </a:solidFill>
                <a:latin typeface="Arial" panose="020B0604020202020204" pitchFamily="34" charset="0"/>
                <a:ea typeface="Ayuthaya" pitchFamily="2" charset="-34"/>
                <a:cs typeface="Arial" panose="020B0604020202020204" pitchFamily="34" charset="0"/>
              </a:rPr>
              <a:t>1</a:t>
            </a:r>
            <a:r>
              <a:rPr lang="en-US" sz="4000" b="1" dirty="0">
                <a:solidFill>
                  <a:schemeClr val="bg1"/>
                </a:solidFill>
                <a:latin typeface="Arial" panose="020B0604020202020204" pitchFamily="34" charset="0"/>
                <a:ea typeface="Ayuthaya" pitchFamily="2" charset="-34"/>
                <a:cs typeface="Arial" panose="020B0604020202020204" pitchFamily="34" charset="0"/>
              </a:rPr>
              <a:t>, A. Simon</a:t>
            </a:r>
            <a:r>
              <a:rPr lang="en-US" sz="4000" b="1" baseline="30000" dirty="0">
                <a:solidFill>
                  <a:schemeClr val="bg1"/>
                </a:solidFill>
                <a:latin typeface="Arial" panose="020B0604020202020204" pitchFamily="34" charset="0"/>
                <a:ea typeface="Ayuthaya" pitchFamily="2" charset="-34"/>
                <a:cs typeface="Arial" panose="020B0604020202020204" pitchFamily="34" charset="0"/>
              </a:rPr>
              <a:t>2</a:t>
            </a:r>
            <a:r>
              <a:rPr lang="en-US" sz="4000" b="1" dirty="0">
                <a:solidFill>
                  <a:schemeClr val="bg1"/>
                </a:solidFill>
                <a:latin typeface="Arial" panose="020B0604020202020204" pitchFamily="34" charset="0"/>
                <a:ea typeface="Ayuthaya" pitchFamily="2" charset="-34"/>
                <a:cs typeface="Arial" panose="020B0604020202020204" pitchFamily="34" charset="0"/>
              </a:rPr>
              <a:t>, R. Morales-Juberías</a:t>
            </a:r>
            <a:r>
              <a:rPr lang="en-US" sz="4000" b="1" baseline="30000" dirty="0">
                <a:solidFill>
                  <a:schemeClr val="bg1"/>
                </a:solidFill>
                <a:latin typeface="Arial" panose="020B0604020202020204" pitchFamily="34" charset="0"/>
                <a:ea typeface="Ayuthaya" pitchFamily="2" charset="-34"/>
                <a:cs typeface="Arial" panose="020B0604020202020204" pitchFamily="34" charset="0"/>
              </a:rPr>
              <a:t>3</a:t>
            </a:r>
            <a:endParaRPr lang="en-US" sz="4000" b="1" baseline="30000"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201E15E-0A00-3AA1-BDC7-A03139FFCD2B}"/>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A0F91F86-830D-56DC-415B-802180336266}"/>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6" name="TextBox 5">
              <a:extLst>
                <a:ext uri="{FF2B5EF4-FFF2-40B4-BE49-F238E27FC236}">
                  <a16:creationId xmlns:a16="http://schemas.microsoft.com/office/drawing/2014/main" id="{DF3C2645-EB1F-AFC2-1610-E29315DA05B5}"/>
                </a:ext>
              </a:extLst>
            </p:cNvPr>
            <p:cNvSpPr txBox="1"/>
            <p:nvPr/>
          </p:nvSpPr>
          <p:spPr>
            <a:xfrm>
              <a:off x="1173616" y="836401"/>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2F00CF16-5827-9E20-D8F2-BAEEF7AD9B4A}"/>
                </a:ext>
              </a:extLst>
            </p:cNvPr>
            <p:cNvPicPr>
              <a:picLocks noChangeAspect="1"/>
            </p:cNvPicPr>
            <p:nvPr/>
          </p:nvPicPr>
          <p:blipFill>
            <a:blip r:embed="rId4"/>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9F7C05A0-162E-FFF5-9DF7-540257C25131}"/>
              </a:ext>
            </a:extLst>
          </p:cNvPr>
          <p:cNvSpPr txBox="1"/>
          <p:nvPr/>
        </p:nvSpPr>
        <p:spPr>
          <a:xfrm>
            <a:off x="801361" y="2657606"/>
            <a:ext cx="20416026" cy="707886"/>
          </a:xfrm>
          <a:prstGeom prst="rect">
            <a:avLst/>
          </a:prstGeom>
          <a:solidFill>
            <a:srgbClr val="92D050"/>
          </a:solid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sp>
        <p:nvSpPr>
          <p:cNvPr id="19" name="TextBox 18">
            <a:extLst>
              <a:ext uri="{FF2B5EF4-FFF2-40B4-BE49-F238E27FC236}">
                <a16:creationId xmlns:a16="http://schemas.microsoft.com/office/drawing/2014/main" id="{0C5D4582-19F0-8FBF-4DA5-C82F5D9562F8}"/>
              </a:ext>
            </a:extLst>
          </p:cNvPr>
          <p:cNvSpPr txBox="1"/>
          <p:nvPr/>
        </p:nvSpPr>
        <p:spPr>
          <a:xfrm>
            <a:off x="505800" y="29065788"/>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20" name="TextBox 19">
            <a:extLst>
              <a:ext uri="{FF2B5EF4-FFF2-40B4-BE49-F238E27FC236}">
                <a16:creationId xmlns:a16="http://schemas.microsoft.com/office/drawing/2014/main" id="{DDCEF572-2829-0469-6F59-0BC67CCE459B}"/>
              </a:ext>
            </a:extLst>
          </p:cNvPr>
          <p:cNvSpPr txBox="1"/>
          <p:nvPr/>
        </p:nvSpPr>
        <p:spPr>
          <a:xfrm>
            <a:off x="505800" y="31420279"/>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Postdoc-P-004</a:t>
            </a:r>
          </a:p>
          <a:p>
            <a:pPr>
              <a:spcBef>
                <a:spcPts val="1200"/>
              </a:spcBef>
            </a:pPr>
            <a:r>
              <a:rPr lang="en-US" sz="2000" dirty="0">
                <a:latin typeface="Helvetica" pitchFamily="2" charset="0"/>
                <a:cs typeface="Arial" panose="020B0604020202020204" pitchFamily="34" charset="0"/>
              </a:rPr>
              <a:t>Copyright 2024. All rights reserved.</a:t>
            </a:r>
          </a:p>
        </p:txBody>
      </p:sp>
      <p:sp>
        <p:nvSpPr>
          <p:cNvPr id="21" name="TextBox 20">
            <a:extLst>
              <a:ext uri="{FF2B5EF4-FFF2-40B4-BE49-F238E27FC236}">
                <a16:creationId xmlns:a16="http://schemas.microsoft.com/office/drawing/2014/main" id="{0C163949-825A-3308-DC97-7F4B21CA84C5}"/>
              </a:ext>
            </a:extLst>
          </p:cNvPr>
          <p:cNvSpPr txBox="1"/>
          <p:nvPr/>
        </p:nvSpPr>
        <p:spPr>
          <a:xfrm>
            <a:off x="5281817" y="30181761"/>
            <a:ext cx="5976258" cy="2554545"/>
          </a:xfrm>
          <a:prstGeom prst="rect">
            <a:avLst/>
          </a:prstGeom>
          <a:noFill/>
        </p:spPr>
        <p:txBody>
          <a:bodyPr wrap="square" numCol="1" rtlCol="0">
            <a:spAutoFit/>
          </a:bodyPr>
          <a:lstStyle/>
          <a:p>
            <a:pPr marL="285750" indent="-285750" algn="just" defTabSz="502920">
              <a:buFont typeface="Arial" panose="020B0604020202020204" pitchFamily="34" charset="0"/>
              <a:buChar char="•"/>
              <a:defRPr/>
            </a:pPr>
            <a:r>
              <a:rPr lang="en-US" sz="2000" dirty="0">
                <a:latin typeface="Gill Sans Light" panose="020B0302020104020203" pitchFamily="34" charset="-79"/>
                <a:cs typeface="Gill Sans Light" panose="020B0302020104020203" pitchFamily="34" charset="-79"/>
              </a:rPr>
              <a:t>Asay-Davis, X. S., et al. Icarus 211,  1215–1232, 2011.</a:t>
            </a:r>
          </a:p>
          <a:p>
            <a:pPr marL="285750" indent="-285750" algn="just" defTabSz="502920">
              <a:buFont typeface="Arial" panose="020B0604020202020204" pitchFamily="34" charset="0"/>
              <a:buChar char="•"/>
              <a:defRPr/>
            </a:pPr>
            <a:r>
              <a:rPr lang="en-US" sz="2000" b="1" dirty="0">
                <a:solidFill>
                  <a:prstClr val="black"/>
                </a:solidFill>
                <a:latin typeface="Gill Sans Light" panose="020B0302020104020203" pitchFamily="34" charset="-79"/>
                <a:cs typeface="Gill Sans Light" panose="020B0302020104020203" pitchFamily="34" charset="-79"/>
              </a:rPr>
              <a:t>Hyder et al. (</a:t>
            </a:r>
            <a:r>
              <a:rPr lang="en-US" sz="2000" b="1" i="1" dirty="0">
                <a:solidFill>
                  <a:prstClr val="black"/>
                </a:solidFill>
                <a:latin typeface="Gill Sans Light" panose="020B0302020104020203" pitchFamily="34" charset="-79"/>
                <a:cs typeface="Gill Sans Light" panose="020B0302020104020203" pitchFamily="34" charset="-79"/>
              </a:rPr>
              <a:t>in prep</a:t>
            </a:r>
            <a:r>
              <a:rPr lang="en-US" sz="2000" b="1" dirty="0">
                <a:solidFill>
                  <a:prstClr val="black"/>
                </a:solidFill>
                <a:latin typeface="Gill Sans Light" panose="020B0302020104020203" pitchFamily="34" charset="-79"/>
                <a:cs typeface="Gill Sans Light" panose="020B0302020104020203" pitchFamily="34" charset="-79"/>
              </a:rPr>
              <a:t>)</a:t>
            </a:r>
            <a:r>
              <a:rPr lang="en-US" sz="2000" dirty="0">
                <a:solidFill>
                  <a:prstClr val="black"/>
                </a:solidFill>
                <a:latin typeface="Gill Sans Light" panose="020B0302020104020203" pitchFamily="34" charset="-79"/>
                <a:cs typeface="Gill Sans Light" panose="020B0302020104020203" pitchFamily="34" charset="-79"/>
              </a:rPr>
              <a:t>, </a:t>
            </a:r>
            <a:r>
              <a:rPr lang="en-US" sz="2000" dirty="0">
                <a:latin typeface="Gill Sans Light" panose="020B0302020104020203" pitchFamily="34" charset="-79"/>
                <a:ea typeface="Ayuthaya" pitchFamily="2" charset="-34"/>
                <a:cs typeface="Gill Sans Light" panose="020B0302020104020203" pitchFamily="34" charset="-79"/>
              </a:rPr>
              <a:t>Deriving Jupiter's Zonal Winds using an Anti-Cloud Tracking Method</a:t>
            </a:r>
            <a:r>
              <a:rPr lang="en-US" sz="2000" dirty="0">
                <a:solidFill>
                  <a:prstClr val="black"/>
                </a:solidFill>
                <a:latin typeface="Gill Sans Light" panose="020B0302020104020203" pitchFamily="34" charset="-79"/>
                <a:ea typeface="Ayuthaya" pitchFamily="2" charset="-34"/>
                <a:cs typeface="Gill Sans Light" panose="020B0302020104020203" pitchFamily="34" charset="-79"/>
              </a:rPr>
              <a:t>.</a:t>
            </a:r>
            <a:endParaRPr lang="en-US" sz="2000" dirty="0">
              <a:latin typeface="Gill Sans Light" panose="020B0302020104020203" pitchFamily="34" charset="-79"/>
              <a:cs typeface="Gill Sans Light" panose="020B0302020104020203" pitchFamily="34" charset="-79"/>
            </a:endParaRPr>
          </a:p>
          <a:p>
            <a:pPr marL="285750" indent="-285750" algn="just" defTabSz="502920">
              <a:buFont typeface="Arial" panose="020B0604020202020204" pitchFamily="34" charset="0"/>
              <a:buChar char="•"/>
              <a:defRPr/>
            </a:pPr>
            <a:r>
              <a:rPr lang="en-US" sz="2000" dirty="0">
                <a:latin typeface="Gill Sans Light" panose="020B0302020104020203" pitchFamily="34" charset="-79"/>
                <a:cs typeface="Gill Sans Light" panose="020B0302020104020203" pitchFamily="34" charset="-79"/>
              </a:rPr>
              <a:t>Johnson, P. E., et al., Planet. &amp; Space Sci. 155, 2–11, 2018.</a:t>
            </a:r>
          </a:p>
          <a:p>
            <a:pPr marL="285750" indent="-285750" algn="just" defTabSz="502920">
              <a:buFont typeface="Arial" panose="020B0604020202020204" pitchFamily="34" charset="0"/>
              <a:buChar char="•"/>
              <a:defRPr/>
            </a:pPr>
            <a:r>
              <a:rPr lang="en-US" sz="2000" dirty="0">
                <a:latin typeface="Gill Sans Light" panose="020B0302020104020203" pitchFamily="34" charset="-79"/>
                <a:cs typeface="Gill Sans Light" panose="020B0302020104020203" pitchFamily="34" charset="-79"/>
              </a:rPr>
              <a:t>Simon, A. A., Wong, M. H., and Orton, G. S., </a:t>
            </a:r>
            <a:r>
              <a:rPr lang="en-US" sz="2000" dirty="0" err="1">
                <a:latin typeface="Gill Sans Light" panose="020B0302020104020203" pitchFamily="34" charset="-79"/>
                <a:cs typeface="Gill Sans Light" panose="020B0302020104020203" pitchFamily="34" charset="-79"/>
              </a:rPr>
              <a:t>Astrophys</a:t>
            </a:r>
            <a:r>
              <a:rPr lang="en-US" sz="2000" dirty="0">
                <a:latin typeface="Gill Sans Light" panose="020B0302020104020203" pitchFamily="34" charset="-79"/>
                <a:cs typeface="Gill Sans Light" panose="020B0302020104020203" pitchFamily="34" charset="-79"/>
              </a:rPr>
              <a:t>. J. 812, art. #55, IOP, 2015.</a:t>
            </a:r>
          </a:p>
          <a:p>
            <a:pPr marL="285750" indent="-285750" algn="just" defTabSz="502920">
              <a:buFont typeface="Arial" panose="020B0604020202020204" pitchFamily="34" charset="0"/>
              <a:buChar char="•"/>
              <a:defRPr/>
            </a:pPr>
            <a:r>
              <a:rPr lang="en-US" sz="2000" dirty="0">
                <a:solidFill>
                  <a:prstClr val="black"/>
                </a:solidFill>
                <a:latin typeface="Gill Sans Light" panose="020B0302020104020203" pitchFamily="34" charset="-79"/>
                <a:cs typeface="Gill Sans Light" panose="020B0302020104020203" pitchFamily="34" charset="-79"/>
              </a:rPr>
              <a:t>The OPAL wind profiles can be obtained from MAST: </a:t>
            </a:r>
            <a:r>
              <a:rPr lang="en-US" sz="2000" dirty="0">
                <a:solidFill>
                  <a:prstClr val="black"/>
                </a:solidFill>
                <a:latin typeface="Gill Sans Light" panose="020B0302020104020203" pitchFamily="34" charset="-79"/>
                <a:cs typeface="Gill Sans Light" panose="020B0302020104020203" pitchFamily="34" charset="-79"/>
                <a:hlinkClick r:id="rId5"/>
              </a:rPr>
              <a:t>https://archive.stsci.edu/hlsp/opal</a:t>
            </a:r>
            <a:r>
              <a:rPr lang="en-US" sz="2000" dirty="0">
                <a:solidFill>
                  <a:prstClr val="black"/>
                </a:solidFill>
                <a:latin typeface="Gill Sans Light" panose="020B0302020104020203" pitchFamily="34" charset="-79"/>
                <a:cs typeface="Gill Sans Light" panose="020B0302020104020203" pitchFamily="34" charset="-79"/>
              </a:rPr>
              <a:t>. </a:t>
            </a:r>
          </a:p>
        </p:txBody>
      </p:sp>
      <p:sp>
        <p:nvSpPr>
          <p:cNvPr id="2" name="TextBox 1">
            <a:extLst>
              <a:ext uri="{FF2B5EF4-FFF2-40B4-BE49-F238E27FC236}">
                <a16:creationId xmlns:a16="http://schemas.microsoft.com/office/drawing/2014/main" id="{24B480B5-0CCC-0E3B-58C4-EF450CCA76E1}"/>
              </a:ext>
            </a:extLst>
          </p:cNvPr>
          <p:cNvSpPr txBox="1"/>
          <p:nvPr/>
        </p:nvSpPr>
        <p:spPr>
          <a:xfrm>
            <a:off x="1174024" y="6672611"/>
            <a:ext cx="19597549" cy="523220"/>
          </a:xfrm>
          <a:prstGeom prst="rect">
            <a:avLst/>
          </a:prstGeom>
          <a:noFill/>
        </p:spPr>
        <p:txBody>
          <a:bodyPr wrap="square" rtlCol="0">
            <a:spAutoFit/>
          </a:bodyPr>
          <a:lstStyle/>
          <a:p>
            <a:pPr algn="ctr"/>
            <a:r>
              <a:rPr lang="en-US" sz="2800" b="1" dirty="0">
                <a:solidFill>
                  <a:schemeClr val="bg1"/>
                </a:solidFill>
              </a:rPr>
              <a:t>1. Section 32	2. NASA Goddard Space Flight Center, Greenbelt, MD	3. Department of Physics, New Mexico Tech, Socoro, NM</a:t>
            </a:r>
          </a:p>
        </p:txBody>
      </p:sp>
      <p:sp>
        <p:nvSpPr>
          <p:cNvPr id="37" name="TextBox 36">
            <a:extLst>
              <a:ext uri="{FF2B5EF4-FFF2-40B4-BE49-F238E27FC236}">
                <a16:creationId xmlns:a16="http://schemas.microsoft.com/office/drawing/2014/main" id="{030FC43D-D883-C164-E877-AA305E527730}"/>
              </a:ext>
            </a:extLst>
          </p:cNvPr>
          <p:cNvSpPr txBox="1"/>
          <p:nvPr/>
        </p:nvSpPr>
        <p:spPr>
          <a:xfrm>
            <a:off x="706015" y="7986414"/>
            <a:ext cx="3279039" cy="584775"/>
          </a:xfrm>
          <a:prstGeom prst="rect">
            <a:avLst/>
          </a:prstGeom>
          <a:noFill/>
        </p:spPr>
        <p:txBody>
          <a:bodyPr wrap="none" rtlCol="0">
            <a:spAutoFit/>
          </a:bodyPr>
          <a:lstStyle/>
          <a:p>
            <a:r>
              <a:rPr lang="en-US" sz="3200" dirty="0">
                <a:solidFill>
                  <a:srgbClr val="FFC000"/>
                </a:solidFill>
                <a:latin typeface="Gill Sans Ultra Bold" panose="020B0A02020104020203" pitchFamily="34" charset="77"/>
              </a:rPr>
              <a:t>Background</a:t>
            </a:r>
          </a:p>
        </p:txBody>
      </p:sp>
      <p:pic>
        <p:nvPicPr>
          <p:cNvPr id="51" name="Picture 50" descr="Chart&#10;&#10;AI-generated content may be incorrect.">
            <a:extLst>
              <a:ext uri="{FF2B5EF4-FFF2-40B4-BE49-F238E27FC236}">
                <a16:creationId xmlns:a16="http://schemas.microsoft.com/office/drawing/2014/main" id="{808F5DE4-55D3-5392-3D54-AEACD3504003}"/>
              </a:ext>
            </a:extLst>
          </p:cNvPr>
          <p:cNvPicPr>
            <a:picLocks noChangeAspect="1"/>
          </p:cNvPicPr>
          <p:nvPr/>
        </p:nvPicPr>
        <p:blipFill>
          <a:blip r:embed="rId6"/>
          <a:stretch>
            <a:fillRect/>
          </a:stretch>
        </p:blipFill>
        <p:spPr>
          <a:xfrm>
            <a:off x="10545860" y="7555437"/>
            <a:ext cx="10860610" cy="4557506"/>
          </a:xfrm>
          <a:prstGeom prst="rect">
            <a:avLst/>
          </a:prstGeom>
        </p:spPr>
      </p:pic>
      <p:pic>
        <p:nvPicPr>
          <p:cNvPr id="58" name="Picture 57" descr="Chart&#10;&#10;AI-generated content may be incorrect.">
            <a:extLst>
              <a:ext uri="{FF2B5EF4-FFF2-40B4-BE49-F238E27FC236}">
                <a16:creationId xmlns:a16="http://schemas.microsoft.com/office/drawing/2014/main" id="{8144B8B2-BB00-2904-0C51-B0B1356E6F68}"/>
              </a:ext>
            </a:extLst>
          </p:cNvPr>
          <p:cNvPicPr>
            <a:picLocks noChangeAspect="1"/>
          </p:cNvPicPr>
          <p:nvPr/>
        </p:nvPicPr>
        <p:blipFill>
          <a:blip r:embed="rId7"/>
          <a:stretch>
            <a:fillRect/>
          </a:stretch>
        </p:blipFill>
        <p:spPr>
          <a:xfrm>
            <a:off x="258592" y="15117245"/>
            <a:ext cx="9996894" cy="4467211"/>
          </a:xfrm>
          <a:prstGeom prst="rect">
            <a:avLst/>
          </a:prstGeom>
        </p:spPr>
      </p:pic>
      <p:sp>
        <p:nvSpPr>
          <p:cNvPr id="59" name="TextBox 58">
            <a:extLst>
              <a:ext uri="{FF2B5EF4-FFF2-40B4-BE49-F238E27FC236}">
                <a16:creationId xmlns:a16="http://schemas.microsoft.com/office/drawing/2014/main" id="{465297D7-3FC4-45C9-AA28-08C9DB38004D}"/>
              </a:ext>
            </a:extLst>
          </p:cNvPr>
          <p:cNvSpPr txBox="1"/>
          <p:nvPr/>
        </p:nvSpPr>
        <p:spPr>
          <a:xfrm>
            <a:off x="2955415" y="14997977"/>
            <a:ext cx="4749121" cy="461665"/>
          </a:xfrm>
          <a:prstGeom prst="rect">
            <a:avLst/>
          </a:prstGeom>
          <a:noFill/>
        </p:spPr>
        <p:txBody>
          <a:bodyPr wrap="none" rtlCol="0">
            <a:spAutoFit/>
          </a:bodyPr>
          <a:lstStyle/>
          <a:p>
            <a:r>
              <a:rPr lang="en-US" sz="2400" b="1" dirty="0">
                <a:solidFill>
                  <a:schemeClr val="accent3">
                    <a:lumMod val="75000"/>
                  </a:schemeClr>
                </a:solidFill>
                <a:latin typeface="Gill Sans SemiBold" panose="020B0502020104020203" pitchFamily="34" charset="-79"/>
                <a:cs typeface="Gill Sans SemiBold" panose="020B0502020104020203" pitchFamily="34" charset="-79"/>
              </a:rPr>
              <a:t>HST-derived (binned) zonal winds</a:t>
            </a:r>
          </a:p>
        </p:txBody>
      </p:sp>
      <p:sp>
        <p:nvSpPr>
          <p:cNvPr id="61" name="TextBox 60">
            <a:extLst>
              <a:ext uri="{FF2B5EF4-FFF2-40B4-BE49-F238E27FC236}">
                <a16:creationId xmlns:a16="http://schemas.microsoft.com/office/drawing/2014/main" id="{5598CB66-833D-112B-D329-558AD7E198D2}"/>
              </a:ext>
            </a:extLst>
          </p:cNvPr>
          <p:cNvSpPr txBox="1"/>
          <p:nvPr/>
        </p:nvSpPr>
        <p:spPr>
          <a:xfrm>
            <a:off x="10171116" y="17982446"/>
            <a:ext cx="11505583" cy="1323439"/>
          </a:xfrm>
          <a:prstGeom prst="rect">
            <a:avLst/>
          </a:prstGeom>
          <a:noFill/>
        </p:spPr>
        <p:txBody>
          <a:bodyPr wrap="square" rtlCol="0">
            <a:spAutoFit/>
          </a:bodyPr>
          <a:lstStyle/>
          <a:p>
            <a:pPr algn="just"/>
            <a:r>
              <a:rPr lang="en-US" sz="2000" b="1" dirty="0">
                <a:latin typeface="Gill Sans Light" panose="020B0302020104020203" pitchFamily="34" charset="-79"/>
                <a:cs typeface="Gill Sans Light" panose="020B0302020104020203" pitchFamily="34" charset="-79"/>
              </a:rPr>
              <a:t>Figure 2</a:t>
            </a:r>
            <a:r>
              <a:rPr lang="en-US" sz="2000" dirty="0">
                <a:latin typeface="Gill Sans Light" panose="020B0302020104020203" pitchFamily="34" charset="-79"/>
                <a:cs typeface="Gill Sans Light" panose="020B0302020104020203" pitchFamily="34" charset="-79"/>
              </a:rPr>
              <a:t>. Panels (a) and (b) show NASA IRTF images taken during </a:t>
            </a:r>
            <a:r>
              <a:rPr lang="en-US" sz="2000" dirty="0">
                <a:solidFill>
                  <a:schemeClr val="accent2"/>
                </a:solidFill>
                <a:latin typeface="Gill Sans Light" panose="020B0302020104020203" pitchFamily="34" charset="-79"/>
                <a:cs typeface="Gill Sans Light" panose="020B0302020104020203" pitchFamily="34" charset="-79"/>
              </a:rPr>
              <a:t>May 2016</a:t>
            </a:r>
            <a:r>
              <a:rPr lang="en-US" sz="2000" dirty="0">
                <a:latin typeface="Gill Sans Light" panose="020B0302020104020203" pitchFamily="34" charset="-79"/>
                <a:cs typeface="Gill Sans Light" panose="020B0302020104020203" pitchFamily="34" charset="-79"/>
              </a:rPr>
              <a:t>. The pair is </a:t>
            </a:r>
            <a:r>
              <a:rPr lang="en-US" sz="2000" dirty="0">
                <a:solidFill>
                  <a:schemeClr val="accent2"/>
                </a:solidFill>
                <a:latin typeface="Gill Sans Light" panose="020B0302020104020203" pitchFamily="34" charset="-79"/>
                <a:cs typeface="Gill Sans Light" panose="020B0302020104020203" pitchFamily="34" charset="-79"/>
              </a:rPr>
              <a:t>approximately 21 hours apart</a:t>
            </a:r>
            <a:r>
              <a:rPr lang="en-US" sz="2000" dirty="0">
                <a:latin typeface="Gill Sans Light" panose="020B0302020104020203" pitchFamily="34" charset="-79"/>
                <a:cs typeface="Gill Sans Light" panose="020B0302020104020203" pitchFamily="34" charset="-79"/>
              </a:rPr>
              <a:t>, allowing us to map the longitudinal overlap and conduct a correlation analysis. Panel (c) shows IRTF derived winds (filled black squares) since 2016 as compared to the HST zonal wind profiles (solid lines). The gray regions denote areas that are </a:t>
            </a:r>
            <a:r>
              <a:rPr lang="en-US" sz="2000" dirty="0">
                <a:solidFill>
                  <a:schemeClr val="accent2"/>
                </a:solidFill>
                <a:latin typeface="Gill Sans Light" panose="020B0302020104020203" pitchFamily="34" charset="-79"/>
                <a:cs typeface="Gill Sans Light" panose="020B0302020104020203" pitchFamily="34" charset="-79"/>
              </a:rPr>
              <a:t>5-µm “dark”</a:t>
            </a:r>
            <a:r>
              <a:rPr lang="en-US" sz="2000" dirty="0">
                <a:latin typeface="Gill Sans Light" panose="020B0302020104020203" pitchFamily="34" charset="-79"/>
                <a:cs typeface="Gill Sans Light" panose="020B0302020104020203" pitchFamily="34" charset="-79"/>
              </a:rPr>
              <a:t> due to cloud cover and from which getting thermal-infrared data is difficult.</a:t>
            </a:r>
          </a:p>
        </p:txBody>
      </p:sp>
      <p:sp>
        <p:nvSpPr>
          <p:cNvPr id="62" name="TextBox 61">
            <a:extLst>
              <a:ext uri="{FF2B5EF4-FFF2-40B4-BE49-F238E27FC236}">
                <a16:creationId xmlns:a16="http://schemas.microsoft.com/office/drawing/2014/main" id="{8D4946FE-6C8E-99FF-4015-EB6A7B12592A}"/>
              </a:ext>
            </a:extLst>
          </p:cNvPr>
          <p:cNvSpPr txBox="1"/>
          <p:nvPr/>
        </p:nvSpPr>
        <p:spPr>
          <a:xfrm>
            <a:off x="11762273" y="8159084"/>
            <a:ext cx="502958" cy="436145"/>
          </a:xfrm>
          <a:prstGeom prst="rect">
            <a:avLst/>
          </a:prstGeom>
          <a:noFill/>
        </p:spPr>
        <p:txBody>
          <a:bodyPr wrap="none" rtlCol="0">
            <a:spAutoFit/>
          </a:bodyPr>
          <a:lstStyle/>
          <a:p>
            <a:r>
              <a:rPr lang="en-US" sz="2234" b="1" dirty="0">
                <a:solidFill>
                  <a:schemeClr val="bg1"/>
                </a:solidFill>
              </a:rPr>
              <a:t>(a)</a:t>
            </a:r>
          </a:p>
        </p:txBody>
      </p:sp>
      <p:sp>
        <p:nvSpPr>
          <p:cNvPr id="63" name="TextBox 62">
            <a:extLst>
              <a:ext uri="{FF2B5EF4-FFF2-40B4-BE49-F238E27FC236}">
                <a16:creationId xmlns:a16="http://schemas.microsoft.com/office/drawing/2014/main" id="{A04EB4B1-608F-7374-137D-6726EAE9D7E6}"/>
              </a:ext>
            </a:extLst>
          </p:cNvPr>
          <p:cNvSpPr txBox="1"/>
          <p:nvPr/>
        </p:nvSpPr>
        <p:spPr>
          <a:xfrm>
            <a:off x="17084126" y="8195189"/>
            <a:ext cx="518091" cy="436145"/>
          </a:xfrm>
          <a:prstGeom prst="rect">
            <a:avLst/>
          </a:prstGeom>
          <a:noFill/>
        </p:spPr>
        <p:txBody>
          <a:bodyPr wrap="none" rtlCol="0">
            <a:spAutoFit/>
          </a:bodyPr>
          <a:lstStyle/>
          <a:p>
            <a:r>
              <a:rPr lang="en-US" sz="2234" b="1" dirty="0">
                <a:solidFill>
                  <a:schemeClr val="bg1"/>
                </a:solidFill>
              </a:rPr>
              <a:t>(b)</a:t>
            </a:r>
          </a:p>
        </p:txBody>
      </p:sp>
      <p:sp>
        <p:nvSpPr>
          <p:cNvPr id="64" name="TextBox 63">
            <a:extLst>
              <a:ext uri="{FF2B5EF4-FFF2-40B4-BE49-F238E27FC236}">
                <a16:creationId xmlns:a16="http://schemas.microsoft.com/office/drawing/2014/main" id="{A1DD5E67-594B-F2E3-B597-4D28837CDF0E}"/>
              </a:ext>
            </a:extLst>
          </p:cNvPr>
          <p:cNvSpPr txBox="1"/>
          <p:nvPr/>
        </p:nvSpPr>
        <p:spPr>
          <a:xfrm>
            <a:off x="10711160" y="17499930"/>
            <a:ext cx="484428" cy="436145"/>
          </a:xfrm>
          <a:prstGeom prst="rect">
            <a:avLst/>
          </a:prstGeom>
          <a:noFill/>
        </p:spPr>
        <p:txBody>
          <a:bodyPr wrap="none" rtlCol="0">
            <a:spAutoFit/>
          </a:bodyPr>
          <a:lstStyle/>
          <a:p>
            <a:r>
              <a:rPr lang="en-US" sz="2234" b="1" dirty="0">
                <a:solidFill>
                  <a:schemeClr val="accent3">
                    <a:lumMod val="75000"/>
                  </a:schemeClr>
                </a:solidFill>
              </a:rPr>
              <a:t>(c)</a:t>
            </a:r>
          </a:p>
        </p:txBody>
      </p:sp>
      <p:sp>
        <p:nvSpPr>
          <p:cNvPr id="66" name="TextBox 65">
            <a:extLst>
              <a:ext uri="{FF2B5EF4-FFF2-40B4-BE49-F238E27FC236}">
                <a16:creationId xmlns:a16="http://schemas.microsoft.com/office/drawing/2014/main" id="{E8D67F2F-F7F4-FB4B-85E7-0F0BA8E4893E}"/>
              </a:ext>
            </a:extLst>
          </p:cNvPr>
          <p:cNvSpPr txBox="1"/>
          <p:nvPr/>
        </p:nvSpPr>
        <p:spPr>
          <a:xfrm>
            <a:off x="439524" y="19437533"/>
            <a:ext cx="9262354" cy="1015663"/>
          </a:xfrm>
          <a:prstGeom prst="rect">
            <a:avLst/>
          </a:prstGeom>
          <a:noFill/>
        </p:spPr>
        <p:txBody>
          <a:bodyPr wrap="square" rtlCol="0">
            <a:spAutoFit/>
          </a:bodyPr>
          <a:lstStyle/>
          <a:p>
            <a:pPr algn="just"/>
            <a:r>
              <a:rPr lang="en-US" sz="2000" b="1" dirty="0">
                <a:latin typeface="Gill Sans Light" panose="020B0302020104020203" pitchFamily="34" charset="-79"/>
                <a:cs typeface="Gill Sans Light" panose="020B0302020104020203" pitchFamily="34" charset="-79"/>
              </a:rPr>
              <a:t>Figure 1</a:t>
            </a:r>
            <a:r>
              <a:rPr lang="en-US" sz="2000" dirty="0">
                <a:latin typeface="Gill Sans Light" panose="020B0302020104020203" pitchFamily="34" charset="-79"/>
                <a:cs typeface="Gill Sans Light" panose="020B0302020104020203" pitchFamily="34" charset="-79"/>
              </a:rPr>
              <a:t>. Jupiter zonal wind profiles for different latitude bins with a 5˚ kernel using Hubble Space Telescope data. The HST profiles were obtained through the OPAL program (Simon et al., 2015 + personal correspondence).</a:t>
            </a:r>
          </a:p>
        </p:txBody>
      </p:sp>
      <p:sp>
        <p:nvSpPr>
          <p:cNvPr id="72" name="Snip Diagonal Corner Rectangle 71">
            <a:extLst>
              <a:ext uri="{FF2B5EF4-FFF2-40B4-BE49-F238E27FC236}">
                <a16:creationId xmlns:a16="http://schemas.microsoft.com/office/drawing/2014/main" id="{28984593-EBF9-5190-4DC0-A64755530D57}"/>
              </a:ext>
            </a:extLst>
          </p:cNvPr>
          <p:cNvSpPr/>
          <p:nvPr/>
        </p:nvSpPr>
        <p:spPr>
          <a:xfrm>
            <a:off x="343585" y="20768892"/>
            <a:ext cx="9722601" cy="4647426"/>
          </a:xfrm>
          <a:prstGeom prst="snip2DiagRect">
            <a:avLst/>
          </a:prstGeom>
          <a:solidFill>
            <a:schemeClr val="accent5">
              <a:lumMod val="50000"/>
              <a:alpha val="74944"/>
            </a:schemeClr>
          </a:solidFill>
          <a:ln w="190500" cmpd="thinThick">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502920">
              <a:defRPr/>
            </a:pPr>
            <a:endParaRPr lang="en-US" sz="2400" dirty="0">
              <a:solidFill>
                <a:schemeClr val="bg1"/>
              </a:solidFill>
              <a:latin typeface="Gill Sans" panose="020B0502020104020203" pitchFamily="34" charset="-79"/>
              <a:cs typeface="Gill Sans" panose="020B0502020104020203" pitchFamily="34" charset="-79"/>
            </a:endParaRPr>
          </a:p>
          <a:p>
            <a:pPr marL="502920" indent="-502920" algn="just" defTabSz="502920">
              <a:buFont typeface="Arial" panose="020B0604020202020204" pitchFamily="34" charset="0"/>
              <a:buChar char="•"/>
              <a:defRPr/>
            </a:pPr>
            <a:r>
              <a:rPr lang="en-US" sz="2400" dirty="0">
                <a:solidFill>
                  <a:schemeClr val="bg1"/>
                </a:solidFill>
                <a:latin typeface="Gill Sans" panose="020B0502020104020203" pitchFamily="34" charset="-79"/>
                <a:cs typeface="Gill Sans" panose="020B0502020104020203" pitchFamily="34" charset="-79"/>
              </a:rPr>
              <a:t>We use image pairs that at are about </a:t>
            </a:r>
            <a:r>
              <a:rPr lang="en-US" sz="2400" dirty="0">
                <a:solidFill>
                  <a:srgbClr val="FFC000"/>
                </a:solidFill>
                <a:latin typeface="Gill Sans" panose="020B0502020104020203" pitchFamily="34" charset="-79"/>
                <a:cs typeface="Gill Sans" panose="020B0502020104020203" pitchFamily="34" charset="-79"/>
              </a:rPr>
              <a:t>20 hours apart with a 1-hour margin [Fig. 2(</a:t>
            </a:r>
            <a:r>
              <a:rPr lang="en-US" sz="2400" dirty="0" err="1">
                <a:solidFill>
                  <a:srgbClr val="FFC000"/>
                </a:solidFill>
                <a:latin typeface="Gill Sans" panose="020B0502020104020203" pitchFamily="34" charset="-79"/>
                <a:cs typeface="Gill Sans" panose="020B0502020104020203" pitchFamily="34" charset="-79"/>
              </a:rPr>
              <a:t>a,b</a:t>
            </a:r>
            <a:r>
              <a:rPr lang="en-US" sz="2400" dirty="0">
                <a:solidFill>
                  <a:srgbClr val="FFC000"/>
                </a:solidFill>
                <a:latin typeface="Gill Sans" panose="020B0502020104020203" pitchFamily="34" charset="-79"/>
                <a:cs typeface="Gill Sans" panose="020B0502020104020203" pitchFamily="34" charset="-79"/>
              </a:rPr>
              <a:t>)]</a:t>
            </a:r>
            <a:r>
              <a:rPr lang="en-US" sz="2400" dirty="0">
                <a:solidFill>
                  <a:schemeClr val="bg1"/>
                </a:solidFill>
                <a:latin typeface="Gill Sans" panose="020B0502020104020203" pitchFamily="34" charset="-79"/>
                <a:cs typeface="Gill Sans" panose="020B0502020104020203" pitchFamily="34" charset="-79"/>
              </a:rPr>
              <a:t>. These images are remapped using NASA Spice kernels to get 	the 	appropriate coordinates for the observation.</a:t>
            </a:r>
          </a:p>
          <a:p>
            <a:pPr marL="457200" indent="-457200" algn="just" defTabSz="502920">
              <a:buFont typeface="Arial" panose="020B0604020202020204" pitchFamily="34" charset="0"/>
              <a:buChar char="•"/>
              <a:defRPr/>
            </a:pPr>
            <a:r>
              <a:rPr lang="en-US" sz="2400" dirty="0">
                <a:solidFill>
                  <a:schemeClr val="bg1"/>
                </a:solidFill>
                <a:latin typeface="Gill Sans" panose="020B0502020104020203" pitchFamily="34" charset="-79"/>
                <a:cs typeface="Gill Sans" panose="020B0502020104020203" pitchFamily="34" charset="-79"/>
              </a:rPr>
              <a:t>A </a:t>
            </a:r>
            <a:r>
              <a:rPr lang="en-US" sz="2400" dirty="0">
                <a:solidFill>
                  <a:srgbClr val="FFC000"/>
                </a:solidFill>
                <a:latin typeface="Gill Sans" panose="020B0502020104020203" pitchFamily="34" charset="-79"/>
                <a:cs typeface="Gill Sans" panose="020B0502020104020203" pitchFamily="34" charset="-79"/>
              </a:rPr>
              <a:t>latitude-by-latitude</a:t>
            </a:r>
            <a:r>
              <a:rPr lang="en-US" sz="2400" dirty="0">
                <a:solidFill>
                  <a:schemeClr val="bg1"/>
                </a:solidFill>
                <a:latin typeface="Gill Sans" panose="020B0502020104020203" pitchFamily="34" charset="-79"/>
                <a:cs typeface="Gill Sans" panose="020B0502020104020203" pitchFamily="34" charset="-79"/>
              </a:rPr>
              <a:t> correlation is run on the overlaid maps, similar to the technique developed by Asay-Davis et al., (2008).  Two methods are employed:</a:t>
            </a:r>
          </a:p>
          <a:p>
            <a:pPr marL="457200" indent="-457200" algn="just" defTabSz="502920">
              <a:buFont typeface="+mj-lt"/>
              <a:buAutoNum type="arabicPeriod"/>
              <a:defRPr/>
            </a:pPr>
            <a:r>
              <a:rPr lang="en-US" sz="2400" dirty="0">
                <a:solidFill>
                  <a:srgbClr val="FFC000"/>
                </a:solidFill>
                <a:latin typeface="Gill Sans" panose="020B0502020104020203" pitchFamily="34" charset="-79"/>
                <a:cs typeface="Gill Sans" panose="020B0502020104020203" pitchFamily="34" charset="-79"/>
              </a:rPr>
              <a:t>Sliding Window</a:t>
            </a:r>
            <a:r>
              <a:rPr lang="en-US" sz="2400" dirty="0">
                <a:solidFill>
                  <a:schemeClr val="bg1"/>
                </a:solidFill>
                <a:latin typeface="Gill Sans" panose="020B0502020104020203" pitchFamily="34" charset="-79"/>
                <a:cs typeface="Gill Sans" panose="020B0502020104020203" pitchFamily="34" charset="-79"/>
              </a:rPr>
              <a:t>: Using the approach outlined by Johnson et al., (2018), a 45˚ window is used to step ‘West’ to get longitudinal variations.</a:t>
            </a:r>
          </a:p>
          <a:p>
            <a:pPr marL="457200" indent="-457200" algn="just" defTabSz="502920">
              <a:buFont typeface="+mj-lt"/>
              <a:buAutoNum type="arabicPeriod"/>
              <a:defRPr/>
            </a:pPr>
            <a:r>
              <a:rPr lang="en-US" sz="2400" dirty="0">
                <a:solidFill>
                  <a:srgbClr val="FFC000"/>
                </a:solidFill>
                <a:latin typeface="Gill Sans" panose="020B0502020104020203" pitchFamily="34" charset="-79"/>
                <a:cs typeface="Gill Sans" panose="020B0502020104020203" pitchFamily="34" charset="-79"/>
              </a:rPr>
              <a:t>Full Correlation</a:t>
            </a:r>
            <a:r>
              <a:rPr lang="en-US" sz="2400" dirty="0">
                <a:solidFill>
                  <a:schemeClr val="bg1"/>
                </a:solidFill>
                <a:latin typeface="Gill Sans" panose="020B0502020104020203" pitchFamily="34" charset="-79"/>
                <a:cs typeface="Gill Sans" panose="020B0502020104020203" pitchFamily="34" charset="-79"/>
              </a:rPr>
              <a:t>: Same correlative method without the sliding window [Fig. 2(c)].</a:t>
            </a:r>
          </a:p>
        </p:txBody>
      </p:sp>
      <p:sp>
        <p:nvSpPr>
          <p:cNvPr id="74" name="TextBox 73">
            <a:extLst>
              <a:ext uri="{FF2B5EF4-FFF2-40B4-BE49-F238E27FC236}">
                <a16:creationId xmlns:a16="http://schemas.microsoft.com/office/drawing/2014/main" id="{108EE74D-27CB-9728-4F95-7B7DDC70F0A9}"/>
              </a:ext>
            </a:extLst>
          </p:cNvPr>
          <p:cNvSpPr txBox="1"/>
          <p:nvPr/>
        </p:nvSpPr>
        <p:spPr>
          <a:xfrm>
            <a:off x="816186" y="20547093"/>
            <a:ext cx="2067041" cy="461665"/>
          </a:xfrm>
          <a:prstGeom prst="rect">
            <a:avLst/>
          </a:prstGeom>
          <a:solidFill>
            <a:schemeClr val="bg1">
              <a:lumMod val="85000"/>
            </a:schemeClr>
          </a:solidFill>
          <a:ln w="120650" cmpd="dbl">
            <a:solidFill>
              <a:schemeClr val="tx1"/>
            </a:solidFill>
          </a:ln>
        </p:spPr>
        <p:txBody>
          <a:bodyPr wrap="none" rtlCol="0">
            <a:spAutoFit/>
          </a:bodyPr>
          <a:lstStyle/>
          <a:p>
            <a:r>
              <a:rPr lang="en-US" sz="2400" dirty="0">
                <a:latin typeface="Gill Sans Ultra Bold" panose="020B0A02020104020203" pitchFamily="34" charset="77"/>
              </a:rPr>
              <a:t>Approach</a:t>
            </a:r>
          </a:p>
        </p:txBody>
      </p:sp>
      <p:grpSp>
        <p:nvGrpSpPr>
          <p:cNvPr id="77" name="Group 76">
            <a:extLst>
              <a:ext uri="{FF2B5EF4-FFF2-40B4-BE49-F238E27FC236}">
                <a16:creationId xmlns:a16="http://schemas.microsoft.com/office/drawing/2014/main" id="{B66702D0-487E-B49F-20F3-B195779DBCB3}"/>
              </a:ext>
            </a:extLst>
          </p:cNvPr>
          <p:cNvGrpSpPr/>
          <p:nvPr/>
        </p:nvGrpSpPr>
        <p:grpSpPr>
          <a:xfrm>
            <a:off x="10404522" y="19428933"/>
            <a:ext cx="11001948" cy="5330383"/>
            <a:chOff x="10646004" y="19662623"/>
            <a:chExt cx="9722601" cy="5330383"/>
          </a:xfrm>
        </p:grpSpPr>
        <p:sp>
          <p:nvSpPr>
            <p:cNvPr id="75" name="Snip Diagonal Corner Rectangle 74">
              <a:extLst>
                <a:ext uri="{FF2B5EF4-FFF2-40B4-BE49-F238E27FC236}">
                  <a16:creationId xmlns:a16="http://schemas.microsoft.com/office/drawing/2014/main" id="{D9A6DFE3-9CCD-585B-715C-817577D8A4FB}"/>
                </a:ext>
              </a:extLst>
            </p:cNvPr>
            <p:cNvSpPr/>
            <p:nvPr/>
          </p:nvSpPr>
          <p:spPr>
            <a:xfrm>
              <a:off x="10646004" y="19884421"/>
              <a:ext cx="9722601" cy="5108585"/>
            </a:xfrm>
            <a:prstGeom prst="snip2DiagRect">
              <a:avLst/>
            </a:prstGeom>
            <a:solidFill>
              <a:schemeClr val="bg2">
                <a:lumMod val="75000"/>
                <a:alpha val="54000"/>
              </a:schemeClr>
            </a:solidFill>
            <a:ln w="190500" cmpd="thinThick">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02920" indent="-502920" defTabSz="502920">
                <a:buFont typeface="Arial" panose="020B0604020202020204" pitchFamily="34" charset="0"/>
                <a:buChar char="•"/>
                <a:defRPr/>
              </a:pPr>
              <a:r>
                <a:rPr lang="en-US" sz="2400" dirty="0">
                  <a:solidFill>
                    <a:prstClr val="black"/>
                  </a:solidFill>
                  <a:latin typeface="Gill Sans" panose="020B0502020104020203" pitchFamily="34" charset="-79"/>
                  <a:cs typeface="Gill Sans" panose="020B0502020104020203" pitchFamily="34" charset="-79"/>
                </a:rPr>
                <a:t>We showcase Jupiter’s zonal wind profiles derived using long-term ground-based observations in the 5-µm spectral window using the </a:t>
              </a:r>
              <a:r>
                <a:rPr lang="en-US" sz="2400" dirty="0" err="1">
                  <a:solidFill>
                    <a:prstClr val="black"/>
                  </a:solidFill>
                  <a:latin typeface="Gill Sans" panose="020B0502020104020203" pitchFamily="34" charset="-79"/>
                  <a:cs typeface="Gill Sans" panose="020B0502020104020203" pitchFamily="34" charset="-79"/>
                </a:rPr>
                <a:t>SpeX</a:t>
              </a:r>
              <a:r>
                <a:rPr lang="en-US" sz="2400" dirty="0">
                  <a:solidFill>
                    <a:prstClr val="black"/>
                  </a:solidFill>
                  <a:latin typeface="Gill Sans" panose="020B0502020104020203" pitchFamily="34" charset="-79"/>
                  <a:cs typeface="Gill Sans" panose="020B0502020104020203" pitchFamily="34" charset="-79"/>
                </a:rPr>
                <a:t> instrument on the NASA Infrared Telescope Facility (IRTF). </a:t>
              </a:r>
            </a:p>
            <a:p>
              <a:pPr marL="502920" indent="-50292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Our preliminary analysis shows that the </a:t>
              </a:r>
              <a:r>
                <a:rPr lang="en-US" sz="2400" dirty="0">
                  <a:solidFill>
                    <a:schemeClr val="accent1"/>
                  </a:solidFill>
                  <a:latin typeface="Gill Sans" panose="020B0502020104020203" pitchFamily="34" charset="-79"/>
                  <a:cs typeface="Gill Sans" panose="020B0502020104020203" pitchFamily="34" charset="-79"/>
                </a:rPr>
                <a:t>IR ZWP is in good agreement with the HST-derived wind profile</a:t>
              </a:r>
              <a:r>
                <a:rPr lang="en-US" sz="2400" dirty="0">
                  <a:solidFill>
                    <a:schemeClr val="tx1"/>
                  </a:solidFill>
                  <a:latin typeface="Gill Sans" panose="020B0502020104020203" pitchFamily="34" charset="-79"/>
                  <a:cs typeface="Gill Sans" panose="020B0502020104020203" pitchFamily="34" charset="-79"/>
                </a:rPr>
                <a:t>.</a:t>
              </a:r>
            </a:p>
            <a:p>
              <a:pPr marL="502920" indent="-50292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Due to the high cadence of observations, we can quantify the temporal evolution of the planet’s ZWP, particularly during </a:t>
              </a:r>
              <a:r>
                <a:rPr lang="en-US" sz="2400" dirty="0">
                  <a:solidFill>
                    <a:schemeClr val="accent1"/>
                  </a:solidFill>
                  <a:latin typeface="Gill Sans" panose="020B0502020104020203" pitchFamily="34" charset="-79"/>
                  <a:cs typeface="Gill Sans" panose="020B0502020104020203" pitchFamily="34" charset="-79"/>
                </a:rPr>
                <a:t>EZ-disturbance events</a:t>
              </a:r>
              <a:r>
                <a:rPr lang="en-US" sz="2400" dirty="0">
                  <a:solidFill>
                    <a:schemeClr val="tx1"/>
                  </a:solidFill>
                  <a:latin typeface="Gill Sans" panose="020B0502020104020203" pitchFamily="34" charset="-79"/>
                  <a:cs typeface="Gill Sans" panose="020B0502020104020203" pitchFamily="34" charset="-79"/>
                </a:rPr>
                <a:t>.</a:t>
              </a:r>
            </a:p>
            <a:p>
              <a:pPr marL="502920" indent="-50292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Our approach can resolve temporal evolution of the zonal wind field, supplementing the HST observations (Fig. 1) and enabling analysis of the vast IR historical record spanning 1994 – 2025.</a:t>
              </a:r>
            </a:p>
            <a:p>
              <a:pPr marL="502920" indent="-50292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We can provide crucial context to </a:t>
              </a:r>
              <a:r>
                <a:rPr lang="en-US" sz="2400" dirty="0">
                  <a:solidFill>
                    <a:schemeClr val="accent1"/>
                  </a:solidFill>
                  <a:latin typeface="Gill Sans" panose="020B0502020104020203" pitchFamily="34" charset="-79"/>
                  <a:cs typeface="Gill Sans" panose="020B0502020104020203" pitchFamily="34" charset="-79"/>
                </a:rPr>
                <a:t>Juno observations </a:t>
              </a:r>
              <a:r>
                <a:rPr lang="en-US" sz="2400" dirty="0">
                  <a:solidFill>
                    <a:schemeClr val="tx1"/>
                  </a:solidFill>
                  <a:latin typeface="Gill Sans" panose="020B0502020104020203" pitchFamily="34" charset="-79"/>
                  <a:cs typeface="Gill Sans" panose="020B0502020104020203" pitchFamily="34" charset="-79"/>
                </a:rPr>
                <a:t>as the IRTF observations are contemporaneous with its perijoves.</a:t>
              </a:r>
            </a:p>
          </p:txBody>
        </p:sp>
        <p:sp>
          <p:nvSpPr>
            <p:cNvPr id="76" name="TextBox 75">
              <a:extLst>
                <a:ext uri="{FF2B5EF4-FFF2-40B4-BE49-F238E27FC236}">
                  <a16:creationId xmlns:a16="http://schemas.microsoft.com/office/drawing/2014/main" id="{05944B16-F4C0-33FA-171A-1C8401868276}"/>
                </a:ext>
              </a:extLst>
            </p:cNvPr>
            <p:cNvSpPr txBox="1"/>
            <p:nvPr/>
          </p:nvSpPr>
          <p:spPr>
            <a:xfrm>
              <a:off x="11118605" y="19662623"/>
              <a:ext cx="1415467" cy="461665"/>
            </a:xfrm>
            <a:prstGeom prst="rect">
              <a:avLst/>
            </a:prstGeom>
            <a:solidFill>
              <a:schemeClr val="bg1">
                <a:lumMod val="85000"/>
              </a:schemeClr>
            </a:solidFill>
            <a:ln w="120650" cmpd="dbl">
              <a:solidFill>
                <a:schemeClr val="tx1"/>
              </a:solidFill>
            </a:ln>
          </p:spPr>
          <p:txBody>
            <a:bodyPr wrap="none" rtlCol="0">
              <a:spAutoFit/>
            </a:bodyPr>
            <a:lstStyle/>
            <a:p>
              <a:r>
                <a:rPr lang="en-US" sz="2400" dirty="0">
                  <a:latin typeface="Gill Sans Ultra Bold" panose="020B0A02020104020203" pitchFamily="34" charset="77"/>
                </a:rPr>
                <a:t>Results</a:t>
              </a:r>
            </a:p>
          </p:txBody>
        </p:sp>
      </p:grpSp>
      <p:sp>
        <p:nvSpPr>
          <p:cNvPr id="78" name="Rectangle 77">
            <a:extLst>
              <a:ext uri="{FF2B5EF4-FFF2-40B4-BE49-F238E27FC236}">
                <a16:creationId xmlns:a16="http://schemas.microsoft.com/office/drawing/2014/main" id="{D105D8A8-E4DF-8CD1-6657-552F18DE8324}"/>
              </a:ext>
            </a:extLst>
          </p:cNvPr>
          <p:cNvSpPr/>
          <p:nvPr/>
        </p:nvSpPr>
        <p:spPr>
          <a:xfrm>
            <a:off x="341060" y="12217344"/>
            <a:ext cx="9694708" cy="2722132"/>
          </a:xfrm>
          <a:prstGeom prst="rect">
            <a:avLst/>
          </a:prstGeom>
          <a:solidFill>
            <a:schemeClr val="bg2">
              <a:lumMod val="75000"/>
              <a:alpha val="45000"/>
            </a:schemeClr>
          </a:solidFill>
          <a:ln w="85725" cmpd="dbl">
            <a:solidFill>
              <a:schemeClr val="accent1">
                <a:shade val="1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endParaRPr>
          </a:p>
          <a:p>
            <a:pPr marL="342900" indent="-342900">
              <a:buFont typeface="Arial" panose="020B0604020202020204" pitchFamily="34" charset="0"/>
              <a:buChar char="•"/>
            </a:pPr>
            <a:r>
              <a:rPr lang="en-US" sz="2400" dirty="0">
                <a:solidFill>
                  <a:schemeClr val="tx1"/>
                </a:solidFill>
              </a:rPr>
              <a:t>Constrain Jupiter’s zonal flow using IR data, supplementing space-based observational efforts such as the Outer Planetary Atmospheres Legacy (OPAL) program, as well as the </a:t>
            </a:r>
            <a:r>
              <a:rPr lang="en-US" sz="2400" i="1" dirty="0">
                <a:solidFill>
                  <a:schemeClr val="tx1"/>
                </a:solidFill>
              </a:rPr>
              <a:t>Juno</a:t>
            </a:r>
            <a:r>
              <a:rPr lang="en-US" sz="2400" dirty="0">
                <a:solidFill>
                  <a:schemeClr val="tx1"/>
                </a:solidFill>
              </a:rPr>
              <a:t> observations.</a:t>
            </a:r>
          </a:p>
          <a:p>
            <a:pPr marL="342900" indent="-342900">
              <a:buFont typeface="Arial" panose="020B0604020202020204" pitchFamily="34" charset="0"/>
              <a:buChar char="•"/>
            </a:pPr>
            <a:r>
              <a:rPr lang="en-US" sz="2400" dirty="0">
                <a:solidFill>
                  <a:schemeClr val="tx1"/>
                </a:solidFill>
                <a:latin typeface="Gill Sans" panose="020B0502020104020203" pitchFamily="34" charset="-79"/>
                <a:cs typeface="Gill Sans" panose="020B0502020104020203" pitchFamily="34" charset="-79"/>
              </a:rPr>
              <a:t>Demonstrate the use of an </a:t>
            </a:r>
            <a:r>
              <a:rPr lang="en-US" sz="2400" i="1" dirty="0">
                <a:solidFill>
                  <a:schemeClr val="accent1"/>
                </a:solidFill>
                <a:latin typeface="Gill Sans" panose="020B0502020104020203" pitchFamily="34" charset="-79"/>
                <a:cs typeface="Gill Sans" panose="020B0502020104020203" pitchFamily="34" charset="-79"/>
              </a:rPr>
              <a:t>anti-cloud</a:t>
            </a:r>
            <a:r>
              <a:rPr lang="en-US" sz="2400" dirty="0">
                <a:solidFill>
                  <a:schemeClr val="tx1"/>
                </a:solidFill>
                <a:latin typeface="Gill Sans" panose="020B0502020104020203" pitchFamily="34" charset="-79"/>
                <a:cs typeface="Gill Sans" panose="020B0502020104020203" pitchFamily="34" charset="-79"/>
              </a:rPr>
              <a:t> tracking technique, providing a novel methodology in constraining the dynamics of atmospheric motions.</a:t>
            </a:r>
          </a:p>
        </p:txBody>
      </p:sp>
      <p:sp>
        <p:nvSpPr>
          <p:cNvPr id="79" name="TextBox 78">
            <a:extLst>
              <a:ext uri="{FF2B5EF4-FFF2-40B4-BE49-F238E27FC236}">
                <a16:creationId xmlns:a16="http://schemas.microsoft.com/office/drawing/2014/main" id="{AD1FBD51-DF02-2BC1-B324-DEF3FD326AB9}"/>
              </a:ext>
            </a:extLst>
          </p:cNvPr>
          <p:cNvSpPr txBox="1"/>
          <p:nvPr/>
        </p:nvSpPr>
        <p:spPr>
          <a:xfrm>
            <a:off x="505800" y="12183081"/>
            <a:ext cx="2237407" cy="461665"/>
          </a:xfrm>
          <a:prstGeom prst="rect">
            <a:avLst/>
          </a:prstGeom>
          <a:solidFill>
            <a:schemeClr val="bg1">
              <a:lumMod val="85000"/>
            </a:schemeClr>
          </a:solidFill>
          <a:ln w="120650" cmpd="dbl">
            <a:solidFill>
              <a:schemeClr val="tx1"/>
            </a:solidFill>
          </a:ln>
        </p:spPr>
        <p:txBody>
          <a:bodyPr wrap="none" rtlCol="0">
            <a:spAutoFit/>
          </a:bodyPr>
          <a:lstStyle/>
          <a:p>
            <a:r>
              <a:rPr lang="en-US" sz="2400" dirty="0">
                <a:latin typeface="Gill Sans Ultra Bold" panose="020B0A02020104020203" pitchFamily="34" charset="77"/>
                <a:cs typeface="Gill Sans SemiBold" panose="020B0502020104020203" pitchFamily="34" charset="-79"/>
              </a:rPr>
              <a:t>Objectives</a:t>
            </a:r>
          </a:p>
        </p:txBody>
      </p:sp>
      <p:sp>
        <p:nvSpPr>
          <p:cNvPr id="80" name="TextBox 79">
            <a:extLst>
              <a:ext uri="{FF2B5EF4-FFF2-40B4-BE49-F238E27FC236}">
                <a16:creationId xmlns:a16="http://schemas.microsoft.com/office/drawing/2014/main" id="{B55E2343-B839-3AA2-C28F-BA817B2ED843}"/>
              </a:ext>
            </a:extLst>
          </p:cNvPr>
          <p:cNvSpPr txBox="1"/>
          <p:nvPr/>
        </p:nvSpPr>
        <p:spPr>
          <a:xfrm>
            <a:off x="11826047" y="32251352"/>
            <a:ext cx="5565626" cy="400110"/>
          </a:xfrm>
          <a:prstGeom prst="rect">
            <a:avLst/>
          </a:prstGeom>
          <a:solidFill>
            <a:schemeClr val="bg1">
              <a:lumMod val="85000"/>
            </a:schemeClr>
          </a:solidFill>
          <a:ln w="120650" cmpd="dbl">
            <a:solidFill>
              <a:schemeClr val="tx1"/>
            </a:solidFill>
          </a:ln>
        </p:spPr>
        <p:txBody>
          <a:bodyPr wrap="none" rtlCol="0">
            <a:spAutoFit/>
          </a:bodyPr>
          <a:lstStyle/>
          <a:p>
            <a:r>
              <a:rPr lang="en-US" sz="2000" dirty="0">
                <a:latin typeface="Gill Sans Ultra Bold" panose="020B0A02020104020203" pitchFamily="34" charset="77"/>
              </a:rPr>
              <a:t>Publications &amp; Acknowledgments</a:t>
            </a:r>
            <a:endParaRPr lang="en-US" sz="2400" dirty="0">
              <a:latin typeface="Gill Sans Ultra Bold" panose="020B0A02020104020203" pitchFamily="34" charset="77"/>
            </a:endParaRPr>
          </a:p>
        </p:txBody>
      </p:sp>
      <p:pic>
        <p:nvPicPr>
          <p:cNvPr id="81" name="Picture 80" descr="Qr code&#10;&#10;AI-generated content may be incorrect.">
            <a:extLst>
              <a:ext uri="{FF2B5EF4-FFF2-40B4-BE49-F238E27FC236}">
                <a16:creationId xmlns:a16="http://schemas.microsoft.com/office/drawing/2014/main" id="{A5B554C2-8FBE-343A-6716-18A6268E877E}"/>
              </a:ext>
            </a:extLst>
          </p:cNvPr>
          <p:cNvPicPr>
            <a:picLocks noChangeAspect="1"/>
          </p:cNvPicPr>
          <p:nvPr/>
        </p:nvPicPr>
        <p:blipFill>
          <a:blip r:embed="rId8"/>
          <a:stretch>
            <a:fillRect/>
          </a:stretch>
        </p:blipFill>
        <p:spPr>
          <a:xfrm>
            <a:off x="18169238" y="30347684"/>
            <a:ext cx="2060309" cy="2060309"/>
          </a:xfrm>
          <a:prstGeom prst="rect">
            <a:avLst/>
          </a:prstGeom>
          <a:ln w="127000" cap="rnd">
            <a:solidFill>
              <a:schemeClr val="tx1">
                <a:lumMod val="50000"/>
                <a:lumOff val="50000"/>
                <a:alpha val="29000"/>
              </a:schemeClr>
            </a:solidFill>
          </a:ln>
        </p:spPr>
      </p:pic>
      <p:sp>
        <p:nvSpPr>
          <p:cNvPr id="82" name="TextBox 81">
            <a:extLst>
              <a:ext uri="{FF2B5EF4-FFF2-40B4-BE49-F238E27FC236}">
                <a16:creationId xmlns:a16="http://schemas.microsoft.com/office/drawing/2014/main" id="{75DA22F2-1937-7329-F76B-481F9809559F}"/>
              </a:ext>
            </a:extLst>
          </p:cNvPr>
          <p:cNvSpPr txBox="1"/>
          <p:nvPr/>
        </p:nvSpPr>
        <p:spPr>
          <a:xfrm>
            <a:off x="20266905" y="30962339"/>
            <a:ext cx="1278972" cy="830997"/>
          </a:xfrm>
          <a:prstGeom prst="rect">
            <a:avLst/>
          </a:prstGeom>
          <a:noFill/>
        </p:spPr>
        <p:txBody>
          <a:bodyPr wrap="square">
            <a:spAutoFit/>
          </a:bodyPr>
          <a:lstStyle/>
          <a:p>
            <a:pPr algn="ctr"/>
            <a:r>
              <a:rPr lang="en-US" sz="2400" b="1" i="1" dirty="0">
                <a:latin typeface="Gill Sans" panose="020B0502020104020203" pitchFamily="34" charset="-79"/>
                <a:cs typeface="Gill Sans" panose="020B0502020104020203" pitchFamily="34" charset="-79"/>
              </a:rPr>
              <a:t>Get in touch!</a:t>
            </a:r>
          </a:p>
        </p:txBody>
      </p:sp>
      <p:sp>
        <p:nvSpPr>
          <p:cNvPr id="38" name="TextBox 37">
            <a:extLst>
              <a:ext uri="{FF2B5EF4-FFF2-40B4-BE49-F238E27FC236}">
                <a16:creationId xmlns:a16="http://schemas.microsoft.com/office/drawing/2014/main" id="{6F606E23-17ED-A2E0-4134-0707F0B56A68}"/>
              </a:ext>
            </a:extLst>
          </p:cNvPr>
          <p:cNvSpPr txBox="1"/>
          <p:nvPr/>
        </p:nvSpPr>
        <p:spPr>
          <a:xfrm>
            <a:off x="17064890" y="10588422"/>
            <a:ext cx="2890856" cy="584775"/>
          </a:xfrm>
          <a:prstGeom prst="rect">
            <a:avLst/>
          </a:prstGeom>
          <a:solidFill>
            <a:schemeClr val="bg1">
              <a:lumMod val="75000"/>
              <a:alpha val="48000"/>
            </a:schemeClr>
          </a:solidFill>
          <a:ln w="19050">
            <a:solidFill>
              <a:schemeClr val="accent4"/>
            </a:solidFill>
          </a:ln>
        </p:spPr>
        <p:txBody>
          <a:bodyPr wrap="none" rtlCol="0">
            <a:spAutoFit/>
          </a:bodyPr>
          <a:lstStyle/>
          <a:p>
            <a:pPr algn="ctr"/>
            <a:r>
              <a:rPr lang="en-US" sz="1600" b="1" i="1" dirty="0">
                <a:solidFill>
                  <a:schemeClr val="bg1"/>
                </a:solidFill>
                <a:latin typeface="Gill Sans" panose="020B0502020104020203" pitchFamily="34" charset="-79"/>
                <a:cs typeface="Gill Sans" panose="020B0502020104020203" pitchFamily="34" charset="-79"/>
              </a:rPr>
              <a:t>Jupiter’s thermal emission</a:t>
            </a:r>
          </a:p>
          <a:p>
            <a:pPr algn="ctr"/>
            <a:r>
              <a:rPr lang="en-US" sz="1600" b="1" i="1" dirty="0">
                <a:solidFill>
                  <a:schemeClr val="bg1"/>
                </a:solidFill>
                <a:latin typeface="Gill Sans" panose="020B0502020104020203" pitchFamily="34" charset="-79"/>
                <a:cs typeface="Gill Sans" panose="020B0502020104020203" pitchFamily="34" charset="-79"/>
              </a:rPr>
              <a:t>as seen in the 5.1-µm range</a:t>
            </a:r>
          </a:p>
        </p:txBody>
      </p:sp>
      <p:cxnSp>
        <p:nvCxnSpPr>
          <p:cNvPr id="39" name="Straight Arrow Connector 38">
            <a:extLst>
              <a:ext uri="{FF2B5EF4-FFF2-40B4-BE49-F238E27FC236}">
                <a16:creationId xmlns:a16="http://schemas.microsoft.com/office/drawing/2014/main" id="{547D2AB4-CF4F-976B-BBAE-391880E604D4}"/>
              </a:ext>
            </a:extLst>
          </p:cNvPr>
          <p:cNvCxnSpPr>
            <a:cxnSpLocks/>
          </p:cNvCxnSpPr>
          <p:nvPr/>
        </p:nvCxnSpPr>
        <p:spPr>
          <a:xfrm flipV="1">
            <a:off x="18420188" y="9566309"/>
            <a:ext cx="579572" cy="1018365"/>
          </a:xfrm>
          <a:prstGeom prst="straightConnector1">
            <a:avLst/>
          </a:prstGeom>
          <a:ln w="22225">
            <a:solidFill>
              <a:schemeClr val="accent4"/>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1E74D45B-A1C6-AFDE-F80B-86B349CC5211}"/>
              </a:ext>
            </a:extLst>
          </p:cNvPr>
          <p:cNvCxnSpPr>
            <a:cxnSpLocks/>
          </p:cNvCxnSpPr>
          <p:nvPr/>
        </p:nvCxnSpPr>
        <p:spPr>
          <a:xfrm flipV="1">
            <a:off x="18225499" y="9486363"/>
            <a:ext cx="104796" cy="1094563"/>
          </a:xfrm>
          <a:prstGeom prst="straightConnector1">
            <a:avLst/>
          </a:prstGeom>
          <a:ln w="22225">
            <a:solidFill>
              <a:schemeClr val="accent4"/>
            </a:solidFill>
            <a:tailEnd type="stealth" w="lg" len="lg"/>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9059F534-5CED-741A-4755-9C416AB9608E}"/>
              </a:ext>
            </a:extLst>
          </p:cNvPr>
          <p:cNvSpPr txBox="1"/>
          <p:nvPr/>
        </p:nvSpPr>
        <p:spPr>
          <a:xfrm>
            <a:off x="11960119" y="10847287"/>
            <a:ext cx="2509282" cy="338554"/>
          </a:xfrm>
          <a:prstGeom prst="rect">
            <a:avLst/>
          </a:prstGeom>
          <a:solidFill>
            <a:schemeClr val="bg1">
              <a:lumMod val="75000"/>
              <a:alpha val="48000"/>
            </a:schemeClr>
          </a:solidFill>
          <a:ln w="19050">
            <a:solidFill>
              <a:schemeClr val="accent4"/>
            </a:solidFill>
          </a:ln>
        </p:spPr>
        <p:txBody>
          <a:bodyPr wrap="square" rtlCol="0">
            <a:spAutoFit/>
          </a:bodyPr>
          <a:lstStyle/>
          <a:p>
            <a:pPr algn="ctr"/>
            <a:r>
              <a:rPr lang="en-US" sz="1600" b="1" i="1" dirty="0">
                <a:solidFill>
                  <a:schemeClr val="bg1"/>
                </a:solidFill>
                <a:latin typeface="Gill Sans" panose="020B0502020104020203" pitchFamily="34" charset="-79"/>
                <a:cs typeface="Gill Sans" panose="020B0502020104020203" pitchFamily="34" charset="-79"/>
              </a:rPr>
              <a:t>Significant cloud cover</a:t>
            </a:r>
          </a:p>
        </p:txBody>
      </p:sp>
      <p:cxnSp>
        <p:nvCxnSpPr>
          <p:cNvPr id="46" name="Straight Arrow Connector 45">
            <a:extLst>
              <a:ext uri="{FF2B5EF4-FFF2-40B4-BE49-F238E27FC236}">
                <a16:creationId xmlns:a16="http://schemas.microsoft.com/office/drawing/2014/main" id="{1082774D-B955-E9F2-FA3D-106B784FBDE4}"/>
              </a:ext>
            </a:extLst>
          </p:cNvPr>
          <p:cNvCxnSpPr>
            <a:cxnSpLocks/>
          </p:cNvCxnSpPr>
          <p:nvPr/>
        </p:nvCxnSpPr>
        <p:spPr>
          <a:xfrm flipH="1" flipV="1">
            <a:off x="12836492" y="9050826"/>
            <a:ext cx="234132" cy="1796461"/>
          </a:xfrm>
          <a:prstGeom prst="straightConnector1">
            <a:avLst/>
          </a:prstGeom>
          <a:ln w="22225">
            <a:solidFill>
              <a:schemeClr val="accent4"/>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302383FA-CC0A-BDA9-A4BB-DEFABD79C91D}"/>
              </a:ext>
            </a:extLst>
          </p:cNvPr>
          <p:cNvCxnSpPr>
            <a:cxnSpLocks/>
          </p:cNvCxnSpPr>
          <p:nvPr/>
        </p:nvCxnSpPr>
        <p:spPr>
          <a:xfrm flipV="1">
            <a:off x="13312106" y="9747067"/>
            <a:ext cx="509853" cy="1100220"/>
          </a:xfrm>
          <a:prstGeom prst="straightConnector1">
            <a:avLst/>
          </a:prstGeom>
          <a:ln w="22225">
            <a:solidFill>
              <a:schemeClr val="accent4"/>
            </a:solidFill>
            <a:tailEnd type="stealth" w="lg" len="lg"/>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A7ADF747-FA05-D563-DDED-AC8B6C961040}"/>
              </a:ext>
            </a:extLst>
          </p:cNvPr>
          <p:cNvSpPr/>
          <p:nvPr/>
        </p:nvSpPr>
        <p:spPr>
          <a:xfrm>
            <a:off x="10423698" y="24981113"/>
            <a:ext cx="11001948" cy="2494731"/>
          </a:xfrm>
          <a:prstGeom prst="rect">
            <a:avLst/>
          </a:prstGeom>
          <a:solidFill>
            <a:srgbClr val="FFC000">
              <a:alpha val="87245"/>
            </a:srgbClr>
          </a:solidFill>
          <a:ln w="111125" cmpd="thickThin">
            <a:solidFill>
              <a:schemeClr val="accent1">
                <a:shade val="1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Our approach can use episodic storms/longitudinal variations as anchor points to </a:t>
            </a:r>
            <a:r>
              <a:rPr lang="en-US" sz="2400" dirty="0">
                <a:solidFill>
                  <a:srgbClr val="0070C0"/>
                </a:solidFill>
                <a:latin typeface="Gill Sans" panose="020B0502020104020203" pitchFamily="34" charset="-79"/>
                <a:cs typeface="Gill Sans" panose="020B0502020104020203" pitchFamily="34" charset="-79"/>
              </a:rPr>
              <a:t>constrain the local zonal flows on Jupiter </a:t>
            </a:r>
            <a:r>
              <a:rPr lang="en-US" sz="2400" dirty="0">
                <a:solidFill>
                  <a:schemeClr val="tx1"/>
                </a:solidFill>
                <a:latin typeface="Gill Sans" panose="020B0502020104020203" pitchFamily="34" charset="-79"/>
                <a:cs typeface="Gill Sans" panose="020B0502020104020203" pitchFamily="34" charset="-79"/>
              </a:rPr>
              <a:t>using ground-based observations.</a:t>
            </a:r>
          </a:p>
          <a:p>
            <a:pPr marL="800100" lvl="1" indent="-34290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This effort directly </a:t>
            </a:r>
            <a:r>
              <a:rPr lang="en-US" sz="2400" dirty="0">
                <a:solidFill>
                  <a:srgbClr val="0070C0"/>
                </a:solidFill>
                <a:latin typeface="Gill Sans" panose="020B0502020104020203" pitchFamily="34" charset="-79"/>
                <a:cs typeface="Gill Sans" panose="020B0502020104020203" pitchFamily="34" charset="-79"/>
              </a:rPr>
              <a:t>supports the HST OPAL program </a:t>
            </a:r>
            <a:r>
              <a:rPr lang="en-US" sz="2400" dirty="0">
                <a:solidFill>
                  <a:schemeClr val="tx1"/>
                </a:solidFill>
                <a:latin typeface="Gill Sans" panose="020B0502020104020203" pitchFamily="34" charset="-79"/>
                <a:cs typeface="Gill Sans" panose="020B0502020104020203" pitchFamily="34" charset="-79"/>
              </a:rPr>
              <a:t>and contextualizes the wind flows during the entirety of the </a:t>
            </a:r>
            <a:r>
              <a:rPr lang="en-US" sz="2400" i="1" dirty="0">
                <a:solidFill>
                  <a:schemeClr val="tx1"/>
                </a:solidFill>
                <a:latin typeface="Gill Sans" panose="020B0502020104020203" pitchFamily="34" charset="-79"/>
                <a:cs typeface="Gill Sans" panose="020B0502020104020203" pitchFamily="34" charset="-79"/>
              </a:rPr>
              <a:t>Juno</a:t>
            </a:r>
            <a:r>
              <a:rPr lang="en-US" sz="2400" dirty="0">
                <a:solidFill>
                  <a:schemeClr val="tx1"/>
                </a:solidFill>
                <a:latin typeface="Gill Sans" panose="020B0502020104020203" pitchFamily="34" charset="-79"/>
                <a:cs typeface="Gill Sans" panose="020B0502020104020203" pitchFamily="34" charset="-79"/>
              </a:rPr>
              <a:t> era.</a:t>
            </a:r>
          </a:p>
          <a:p>
            <a:pPr marL="800100" lvl="1" indent="-34290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IRTF data span &gt;2.5 decades worth of information relevant for wind evolution, enabling the creation of a </a:t>
            </a:r>
            <a:r>
              <a:rPr lang="en-US" sz="2400" dirty="0">
                <a:solidFill>
                  <a:srgbClr val="0070C0"/>
                </a:solidFill>
                <a:latin typeface="Gill Sans" panose="020B0502020104020203" pitchFamily="34" charset="-79"/>
                <a:cs typeface="Gill Sans" panose="020B0502020104020203" pitchFamily="34" charset="-79"/>
              </a:rPr>
              <a:t>new IR database that complements HST</a:t>
            </a:r>
            <a:r>
              <a:rPr lang="en-US" sz="2400" dirty="0">
                <a:solidFill>
                  <a:schemeClr val="tx1"/>
                </a:solidFill>
                <a:latin typeface="Gill Sans" panose="020B0502020104020203" pitchFamily="34" charset="-79"/>
                <a:cs typeface="Gill Sans" panose="020B0502020104020203" pitchFamily="34" charset="-79"/>
              </a:rPr>
              <a:t>.</a:t>
            </a:r>
          </a:p>
        </p:txBody>
      </p:sp>
      <p:sp>
        <p:nvSpPr>
          <p:cNvPr id="97" name="TextBox 96">
            <a:extLst>
              <a:ext uri="{FF2B5EF4-FFF2-40B4-BE49-F238E27FC236}">
                <a16:creationId xmlns:a16="http://schemas.microsoft.com/office/drawing/2014/main" id="{123D4D2C-0FB3-64D5-D696-A8A95A6DC1AE}"/>
              </a:ext>
            </a:extLst>
          </p:cNvPr>
          <p:cNvSpPr txBox="1"/>
          <p:nvPr/>
        </p:nvSpPr>
        <p:spPr>
          <a:xfrm rot="16200000">
            <a:off x="9287823" y="26006642"/>
            <a:ext cx="2608406" cy="461665"/>
          </a:xfrm>
          <a:prstGeom prst="rect">
            <a:avLst/>
          </a:prstGeom>
          <a:solidFill>
            <a:schemeClr val="bg1">
              <a:lumMod val="85000"/>
            </a:schemeClr>
          </a:solidFill>
          <a:ln w="120650" cmpd="dbl">
            <a:solidFill>
              <a:schemeClr val="tx1"/>
            </a:solidFill>
          </a:ln>
        </p:spPr>
        <p:txBody>
          <a:bodyPr wrap="none" rtlCol="0">
            <a:spAutoFit/>
          </a:bodyPr>
          <a:lstStyle/>
          <a:p>
            <a:r>
              <a:rPr lang="en-US" sz="2400" dirty="0">
                <a:latin typeface="Gill Sans Ultra Bold" panose="020B0A02020104020203" pitchFamily="34" charset="77"/>
                <a:cs typeface="Gill Sans SemiBold" panose="020B0502020104020203" pitchFamily="34" charset="-79"/>
              </a:rPr>
              <a:t>Significance</a:t>
            </a:r>
          </a:p>
        </p:txBody>
      </p:sp>
      <p:sp>
        <p:nvSpPr>
          <p:cNvPr id="103" name="TextBox 102">
            <a:extLst>
              <a:ext uri="{FF2B5EF4-FFF2-40B4-BE49-F238E27FC236}">
                <a16:creationId xmlns:a16="http://schemas.microsoft.com/office/drawing/2014/main" id="{A0D6556C-168C-C89F-0F82-BE2C54842212}"/>
              </a:ext>
            </a:extLst>
          </p:cNvPr>
          <p:cNvSpPr txBox="1"/>
          <p:nvPr/>
        </p:nvSpPr>
        <p:spPr>
          <a:xfrm>
            <a:off x="341060" y="28483384"/>
            <a:ext cx="10102600" cy="400110"/>
          </a:xfrm>
          <a:prstGeom prst="rect">
            <a:avLst/>
          </a:prstGeom>
          <a:noFill/>
        </p:spPr>
        <p:txBody>
          <a:bodyPr wrap="square" rtlCol="0">
            <a:spAutoFit/>
          </a:bodyPr>
          <a:lstStyle/>
          <a:p>
            <a:pPr algn="just"/>
            <a:r>
              <a:rPr lang="en-US" sz="2000" b="1" dirty="0">
                <a:latin typeface="GILL SANS LIGHT" panose="020B0302020104020203" pitchFamily="34" charset="-79"/>
                <a:cs typeface="GILL SANS LIGHT" panose="020B0302020104020203" pitchFamily="34" charset="-79"/>
              </a:rPr>
              <a:t>Figure 3</a:t>
            </a:r>
            <a:r>
              <a:rPr lang="en-US" sz="2000" dirty="0">
                <a:latin typeface="Gill Sans Light" panose="020B0302020104020203" pitchFamily="34" charset="-79"/>
                <a:cs typeface="Gill Sans Light" panose="020B0302020104020203" pitchFamily="34" charset="-79"/>
              </a:rPr>
              <a:t>. Sample HST evolution (</a:t>
            </a:r>
            <a:r>
              <a:rPr lang="en-US" sz="2000" dirty="0">
                <a:solidFill>
                  <a:schemeClr val="accent2"/>
                </a:solidFill>
                <a:latin typeface="Gill Sans Light" panose="020B0302020104020203" pitchFamily="34" charset="-79"/>
                <a:cs typeface="Gill Sans Light" panose="020B0302020104020203" pitchFamily="34" charset="-79"/>
              </a:rPr>
              <a:t>hexagons</a:t>
            </a:r>
            <a:r>
              <a:rPr lang="en-US" sz="2000" dirty="0">
                <a:latin typeface="Gill Sans Light" panose="020B0302020104020203" pitchFamily="34" charset="-79"/>
                <a:cs typeface="Gill Sans Light" panose="020B0302020104020203" pitchFamily="34" charset="-79"/>
              </a:rPr>
              <a:t>) with binned IR data overlaid (interquartile ranges).</a:t>
            </a:r>
          </a:p>
        </p:txBody>
      </p:sp>
      <p:sp>
        <p:nvSpPr>
          <p:cNvPr id="104" name="Rectangle 103">
            <a:extLst>
              <a:ext uri="{FF2B5EF4-FFF2-40B4-BE49-F238E27FC236}">
                <a16:creationId xmlns:a16="http://schemas.microsoft.com/office/drawing/2014/main" id="{46C37B5C-9109-0FBB-1E7F-ED1F1C1A3516}"/>
              </a:ext>
            </a:extLst>
          </p:cNvPr>
          <p:cNvSpPr/>
          <p:nvPr/>
        </p:nvSpPr>
        <p:spPr>
          <a:xfrm>
            <a:off x="10423698" y="27671788"/>
            <a:ext cx="11001948" cy="2314705"/>
          </a:xfrm>
          <a:prstGeom prst="rect">
            <a:avLst/>
          </a:prstGeom>
          <a:solidFill>
            <a:srgbClr val="FFC000">
              <a:alpha val="87245"/>
            </a:srgbClr>
          </a:solidFill>
          <a:ln w="111125" cmpd="thickThin">
            <a:solidFill>
              <a:schemeClr val="accent1">
                <a:shade val="1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60120" lvl="1" indent="-50292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We plan to extend this analysis to cover the </a:t>
            </a:r>
            <a:r>
              <a:rPr lang="en-US" sz="2400" dirty="0">
                <a:solidFill>
                  <a:srgbClr val="0070C0"/>
                </a:solidFill>
                <a:latin typeface="Gill Sans" panose="020B0502020104020203" pitchFamily="34" charset="-79"/>
                <a:cs typeface="Gill Sans" panose="020B0502020104020203" pitchFamily="34" charset="-79"/>
              </a:rPr>
              <a:t>full Jovian year</a:t>
            </a:r>
            <a:r>
              <a:rPr lang="en-US" sz="2400" dirty="0">
                <a:solidFill>
                  <a:schemeClr val="tx1"/>
                </a:solidFill>
                <a:latin typeface="Gill Sans" panose="020B0502020104020203" pitchFamily="34" charset="-79"/>
                <a:cs typeface="Gill Sans" panose="020B0502020104020203" pitchFamily="34" charset="-79"/>
              </a:rPr>
              <a:t>.</a:t>
            </a:r>
          </a:p>
          <a:p>
            <a:pPr marL="960120" lvl="1" indent="-50292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The IR wind profiles will be contrasted with the HST profiles during </a:t>
            </a:r>
          </a:p>
          <a:p>
            <a:pPr lvl="1" algn="just" defTabSz="502920">
              <a:defRPr/>
            </a:pPr>
            <a:r>
              <a:rPr lang="en-US" sz="2400" dirty="0">
                <a:solidFill>
                  <a:schemeClr val="tx1"/>
                </a:solidFill>
                <a:latin typeface="Gill Sans" panose="020B0502020104020203" pitchFamily="34" charset="-79"/>
                <a:cs typeface="Gill Sans" panose="020B0502020104020203" pitchFamily="34" charset="-79"/>
              </a:rPr>
              <a:t>		periods of overlap to quantify </a:t>
            </a:r>
            <a:r>
              <a:rPr lang="en-US" sz="2400" dirty="0">
                <a:solidFill>
                  <a:srgbClr val="0070C0"/>
                </a:solidFill>
                <a:latin typeface="Gill Sans" panose="020B0502020104020203" pitchFamily="34" charset="-79"/>
                <a:cs typeface="Gill Sans" panose="020B0502020104020203" pitchFamily="34" charset="-79"/>
              </a:rPr>
              <a:t>possible vertical shearing </a:t>
            </a:r>
            <a:r>
              <a:rPr lang="en-US" sz="2400" dirty="0">
                <a:solidFill>
                  <a:schemeClr val="tx1"/>
                </a:solidFill>
                <a:latin typeface="Gill Sans" panose="020B0502020104020203" pitchFamily="34" charset="-79"/>
                <a:cs typeface="Gill Sans" panose="020B0502020104020203" pitchFamily="34" charset="-79"/>
              </a:rPr>
              <a:t>in Jupiter’s </a:t>
            </a:r>
          </a:p>
          <a:p>
            <a:pPr lvl="1" algn="just" defTabSz="502920">
              <a:defRPr/>
            </a:pPr>
            <a:r>
              <a:rPr lang="en-US" sz="2400" dirty="0">
                <a:solidFill>
                  <a:schemeClr val="tx1"/>
                </a:solidFill>
                <a:latin typeface="Gill Sans" panose="020B0502020104020203" pitchFamily="34" charset="-79"/>
                <a:cs typeface="Gill Sans" panose="020B0502020104020203" pitchFamily="34" charset="-79"/>
              </a:rPr>
              <a:t>		upper troposphere (an example is shown in Fig. 3).</a:t>
            </a:r>
          </a:p>
          <a:p>
            <a:pPr marL="800100" lvl="1" indent="-342900" algn="just" defTabSz="502920">
              <a:buFont typeface="Arial" panose="020B0604020202020204" pitchFamily="34" charset="0"/>
              <a:buChar char="•"/>
              <a:defRPr/>
            </a:pPr>
            <a:r>
              <a:rPr lang="en-US" sz="2400" dirty="0">
                <a:solidFill>
                  <a:schemeClr val="tx1"/>
                </a:solidFill>
                <a:latin typeface="Gill Sans" panose="020B0502020104020203" pitchFamily="34" charset="-79"/>
                <a:cs typeface="Gill Sans" panose="020B0502020104020203" pitchFamily="34" charset="-79"/>
              </a:rPr>
              <a:t>IR wind profiles will be made available on a </a:t>
            </a:r>
            <a:r>
              <a:rPr lang="en-US" sz="2400" dirty="0">
                <a:solidFill>
                  <a:srgbClr val="0070C0"/>
                </a:solidFill>
                <a:latin typeface="Gill Sans" panose="020B0502020104020203" pitchFamily="34" charset="-79"/>
                <a:cs typeface="Gill Sans" panose="020B0502020104020203" pitchFamily="34" charset="-79"/>
              </a:rPr>
              <a:t>public database (Hyder et al., </a:t>
            </a:r>
            <a:r>
              <a:rPr lang="en-US" sz="2400" i="1" dirty="0">
                <a:solidFill>
                  <a:srgbClr val="0070C0"/>
                </a:solidFill>
                <a:latin typeface="Gill Sans" panose="020B0502020104020203" pitchFamily="34" charset="-79"/>
                <a:cs typeface="Gill Sans" panose="020B0502020104020203" pitchFamily="34" charset="-79"/>
              </a:rPr>
              <a:t>in prep</a:t>
            </a:r>
            <a:r>
              <a:rPr lang="en-US" sz="2400" dirty="0">
                <a:solidFill>
                  <a:srgbClr val="0070C0"/>
                </a:solidFill>
                <a:latin typeface="Gill Sans" panose="020B0502020104020203" pitchFamily="34" charset="-79"/>
                <a:cs typeface="Gill Sans" panose="020B0502020104020203" pitchFamily="34" charset="-79"/>
              </a:rPr>
              <a:t>)</a:t>
            </a:r>
            <a:r>
              <a:rPr lang="en-US" sz="2400" dirty="0">
                <a:solidFill>
                  <a:schemeClr val="tx1"/>
                </a:solidFill>
                <a:latin typeface="Gill Sans" panose="020B0502020104020203" pitchFamily="34" charset="-79"/>
                <a:cs typeface="Gill Sans" panose="020B0502020104020203" pitchFamily="34" charset="-79"/>
              </a:rPr>
              <a:t>.</a:t>
            </a:r>
          </a:p>
        </p:txBody>
      </p:sp>
      <p:sp>
        <p:nvSpPr>
          <p:cNvPr id="105" name="TextBox 104">
            <a:extLst>
              <a:ext uri="{FF2B5EF4-FFF2-40B4-BE49-F238E27FC236}">
                <a16:creationId xmlns:a16="http://schemas.microsoft.com/office/drawing/2014/main" id="{A94C1593-A226-771A-3747-2843EE8AF71C}"/>
              </a:ext>
            </a:extLst>
          </p:cNvPr>
          <p:cNvSpPr txBox="1"/>
          <p:nvPr/>
        </p:nvSpPr>
        <p:spPr>
          <a:xfrm>
            <a:off x="19956633" y="27631109"/>
            <a:ext cx="1642656" cy="830997"/>
          </a:xfrm>
          <a:prstGeom prst="rect">
            <a:avLst/>
          </a:prstGeom>
          <a:solidFill>
            <a:schemeClr val="bg1">
              <a:lumMod val="85000"/>
            </a:schemeClr>
          </a:solidFill>
          <a:ln w="120650" cmpd="dbl">
            <a:solidFill>
              <a:schemeClr val="tx1"/>
            </a:solidFill>
          </a:ln>
        </p:spPr>
        <p:txBody>
          <a:bodyPr wrap="square" rtlCol="0">
            <a:spAutoFit/>
          </a:bodyPr>
          <a:lstStyle/>
          <a:p>
            <a:pPr algn="ctr"/>
            <a:r>
              <a:rPr lang="en-US" sz="2400" dirty="0">
                <a:latin typeface="Gill Sans Ultra Bold" panose="020B0A02020104020203" pitchFamily="34" charset="77"/>
                <a:cs typeface="Gill Sans SemiBold" panose="020B0502020104020203" pitchFamily="34" charset="-79"/>
              </a:rPr>
              <a:t>Future</a:t>
            </a:r>
          </a:p>
          <a:p>
            <a:pPr algn="ctr"/>
            <a:r>
              <a:rPr lang="en-US" sz="2400" dirty="0">
                <a:latin typeface="Gill Sans Ultra Bold" panose="020B0A02020104020203" pitchFamily="34" charset="77"/>
                <a:cs typeface="Gill Sans SemiBold" panose="020B0502020104020203" pitchFamily="34" charset="-79"/>
              </a:rPr>
              <a:t>Work</a:t>
            </a:r>
          </a:p>
        </p:txBody>
      </p:sp>
      <p:sp>
        <p:nvSpPr>
          <p:cNvPr id="107" name="TextBox 106">
            <a:extLst>
              <a:ext uri="{FF2B5EF4-FFF2-40B4-BE49-F238E27FC236}">
                <a16:creationId xmlns:a16="http://schemas.microsoft.com/office/drawing/2014/main" id="{6D517E40-9BD1-6E96-1BCD-7FD4DB00D146}"/>
              </a:ext>
            </a:extLst>
          </p:cNvPr>
          <p:cNvSpPr txBox="1"/>
          <p:nvPr/>
        </p:nvSpPr>
        <p:spPr>
          <a:xfrm>
            <a:off x="11437416" y="30181761"/>
            <a:ext cx="4769086" cy="2000548"/>
          </a:xfrm>
          <a:prstGeom prst="rect">
            <a:avLst/>
          </a:prstGeom>
          <a:noFill/>
        </p:spPr>
        <p:txBody>
          <a:bodyPr wrap="square">
            <a:spAutoFit/>
          </a:bodyPr>
          <a:lstStyle/>
          <a:p>
            <a:pPr algn="just" defTabSz="502920">
              <a:defRPr/>
            </a:pPr>
            <a:r>
              <a:rPr lang="en-US" sz="2000" dirty="0">
                <a:solidFill>
                  <a:prstClr val="black"/>
                </a:solidFill>
                <a:latin typeface="Gill Sans Light" panose="020B0302020104020203" pitchFamily="34" charset="-79"/>
                <a:cs typeface="Gill Sans Light" panose="020B0302020104020203" pitchFamily="34" charset="-79"/>
              </a:rPr>
              <a:t>A. Hyder acknowledges the NASA Postdoctoral 	Program (NPP) for support for this project.</a:t>
            </a:r>
            <a:endParaRPr lang="en-US" altLang="en-US" sz="2000" dirty="0">
              <a:latin typeface="Gill Sans Light" panose="020B0302020104020203" pitchFamily="34" charset="-79"/>
              <a:cs typeface="Gill Sans Light" panose="020B0302020104020203" pitchFamily="34" charset="-79"/>
            </a:endParaRPr>
          </a:p>
          <a:p>
            <a:pPr>
              <a:spcBef>
                <a:spcPct val="0"/>
              </a:spcBef>
            </a:pPr>
            <a:endParaRPr lang="en-US" altLang="en-US" sz="2000" dirty="0">
              <a:latin typeface="Gill Sans Light" panose="020B0302020104020203" pitchFamily="34" charset="-79"/>
              <a:cs typeface="Gill Sans Light" panose="020B0302020104020203" pitchFamily="34" charset="-79"/>
            </a:endParaRPr>
          </a:p>
          <a:p>
            <a:pPr>
              <a:spcBef>
                <a:spcPct val="0"/>
              </a:spcBef>
            </a:pPr>
            <a:r>
              <a:rPr lang="en-US" altLang="en-US" sz="2000" b="1" dirty="0">
                <a:latin typeface="Gill Sans Light" panose="020B0302020104020203" pitchFamily="34" charset="-79"/>
                <a:cs typeface="Gill Sans Light" panose="020B0302020104020203" pitchFamily="34" charset="-79"/>
              </a:rPr>
              <a:t>Author Contact Information: </a:t>
            </a:r>
          </a:p>
          <a:p>
            <a:pPr>
              <a:spcBef>
                <a:spcPct val="0"/>
              </a:spcBef>
            </a:pPr>
            <a:r>
              <a:rPr lang="en-US" altLang="en-US" sz="2000" dirty="0">
                <a:solidFill>
                  <a:schemeClr val="bg2">
                    <a:lumMod val="50000"/>
                  </a:schemeClr>
                </a:solidFill>
                <a:latin typeface="Gill Sans Light" panose="020B0302020104020203" pitchFamily="34" charset="-79"/>
                <a:cs typeface="Gill Sans Light" panose="020B0302020104020203" pitchFamily="34" charset="-79"/>
                <a:hlinkClick r:id="rId9"/>
              </a:rPr>
              <a:t>ali.hyder@jpl.nasa.gov</a:t>
            </a:r>
            <a:endParaRPr lang="en-US" altLang="en-US" sz="2000" dirty="0">
              <a:solidFill>
                <a:schemeClr val="bg2">
                  <a:lumMod val="50000"/>
                </a:schemeClr>
              </a:solidFill>
              <a:latin typeface="Gill Sans Light" panose="020B0302020104020203" pitchFamily="34" charset="-79"/>
              <a:cs typeface="Gill Sans Light" panose="020B0302020104020203" pitchFamily="34" charset="-79"/>
            </a:endParaRP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1970</TotalTime>
  <Words>1419</Words>
  <Application>Microsoft Macintosh PowerPoint</Application>
  <PresentationFormat>Custom</PresentationFormat>
  <Paragraphs>99</Paragraphs>
  <Slides>2</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vt:i4>
      </vt:variant>
    </vt:vector>
  </HeadingPairs>
  <TitlesOfParts>
    <vt:vector size="15" baseType="lpstr">
      <vt:lpstr>Arial</vt:lpstr>
      <vt:lpstr>Arial Black</vt:lpstr>
      <vt:lpstr>Calibri</vt:lpstr>
      <vt:lpstr>Calibri Light</vt:lpstr>
      <vt:lpstr>Courier New</vt:lpstr>
      <vt:lpstr>Gill Sans</vt:lpstr>
      <vt:lpstr>GILL SANS LIGHT</vt:lpstr>
      <vt:lpstr>GILL SANS LIGHT</vt:lpstr>
      <vt:lpstr>Gill Sans SemiBold</vt:lpstr>
      <vt:lpstr>Gill Sans Ultra Bold</vt:lpstr>
      <vt:lpstr>Helvetica</vt:lpstr>
      <vt:lpstr>Wingdings</vt:lpstr>
      <vt:lpstr>Office Theme</vt:lpstr>
      <vt:lpstr>2025 RPD Poster Template Guidelines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Hyder, Ali (US 3222-Affiliate)</cp:lastModifiedBy>
  <cp:revision>214</cp:revision>
  <dcterms:created xsi:type="dcterms:W3CDTF">2022-08-22T17:05:38Z</dcterms:created>
  <dcterms:modified xsi:type="dcterms:W3CDTF">2025-10-10T21:00:20Z</dcterms:modified>
</cp:coreProperties>
</file>